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506" r:id="rId3"/>
    <p:sldId id="446" r:id="rId4"/>
    <p:sldId id="445" r:id="rId5"/>
    <p:sldId id="512" r:id="rId6"/>
    <p:sldId id="485" r:id="rId7"/>
    <p:sldId id="513" r:id="rId8"/>
    <p:sldId id="308" r:id="rId9"/>
    <p:sldId id="481" r:id="rId10"/>
    <p:sldId id="307" r:id="rId11"/>
    <p:sldId id="316" r:id="rId12"/>
    <p:sldId id="273" r:id="rId13"/>
    <p:sldId id="261" r:id="rId14"/>
    <p:sldId id="309" r:id="rId15"/>
    <p:sldId id="471" r:id="rId16"/>
    <p:sldId id="475" r:id="rId17"/>
    <p:sldId id="271" r:id="rId18"/>
    <p:sldId id="330" r:id="rId19"/>
    <p:sldId id="480" r:id="rId20"/>
    <p:sldId id="511" r:id="rId21"/>
    <p:sldId id="504" r:id="rId22"/>
    <p:sldId id="487" r:id="rId23"/>
    <p:sldId id="488" r:id="rId24"/>
    <p:sldId id="489" r:id="rId25"/>
    <p:sldId id="486" r:id="rId26"/>
    <p:sldId id="507" r:id="rId27"/>
    <p:sldId id="508" r:id="rId28"/>
    <p:sldId id="509" r:id="rId29"/>
    <p:sldId id="490" r:id="rId30"/>
    <p:sldId id="521" r:id="rId31"/>
    <p:sldId id="491" r:id="rId32"/>
    <p:sldId id="492" r:id="rId33"/>
    <p:sldId id="505" r:id="rId34"/>
    <p:sldId id="493" r:id="rId35"/>
    <p:sldId id="494" r:id="rId36"/>
    <p:sldId id="518" r:id="rId37"/>
    <p:sldId id="517" r:id="rId38"/>
    <p:sldId id="495" r:id="rId39"/>
    <p:sldId id="519" r:id="rId40"/>
    <p:sldId id="522" r:id="rId41"/>
    <p:sldId id="520" r:id="rId42"/>
    <p:sldId id="523" r:id="rId43"/>
    <p:sldId id="514" r:id="rId44"/>
    <p:sldId id="498" r:id="rId45"/>
    <p:sldId id="499" r:id="rId46"/>
    <p:sldId id="500" r:id="rId47"/>
    <p:sldId id="503" r:id="rId48"/>
    <p:sldId id="515" r:id="rId49"/>
    <p:sldId id="516" r:id="rId50"/>
    <p:sldId id="31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361"/>
    <a:srgbClr val="FF2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p:restoredTop sz="82326"/>
  </p:normalViewPr>
  <p:slideViewPr>
    <p:cSldViewPr snapToGrid="0" snapToObjects="1">
      <p:cViewPr varScale="1">
        <p:scale>
          <a:sx n="90" d="100"/>
          <a:sy n="90" d="100"/>
        </p:scale>
        <p:origin x="20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14T00:34:44.327"/>
    </inkml:context>
    <inkml:brush xml:id="br0">
      <inkml:brushProperty name="width" value="0.1" units="cm"/>
      <inkml:brushProperty name="height" value="0.1"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F6E47-3835-8344-93AB-6BB604E7C0AA}" type="datetimeFigureOut">
              <a:rPr lang="en-US" smtClean="0"/>
              <a:t>9/11/19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826D2-E60C-7747-B80F-9ADD16E740F7}" type="slidenum">
              <a:rPr lang="en-US" smtClean="0"/>
              <a:t>‹#›</a:t>
            </a:fld>
            <a:endParaRPr lang="en-US"/>
          </a:p>
        </p:txBody>
      </p:sp>
    </p:spTree>
    <p:extLst>
      <p:ext uri="{BB962C8B-B14F-4D97-AF65-F5344CB8AC3E}">
        <p14:creationId xmlns:p14="http://schemas.microsoft.com/office/powerpoint/2010/main" val="175183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lvl1pPr defTabSz="914400">
              <a:defRPr sz="1200">
                <a:latin typeface="Trebuchet MS"/>
                <a:ea typeface="Trebuchet MS"/>
                <a:cs typeface="Trebuchet MS"/>
                <a:sym typeface="Trebuchet MS"/>
              </a:defRPr>
            </a:lvl1pPr>
          </a:lstStyle>
          <a:p>
            <a:r>
              <a:t>Not another new teaching program</a:t>
            </a:r>
          </a:p>
        </p:txBody>
      </p:sp>
    </p:spTree>
    <p:extLst>
      <p:ext uri="{BB962C8B-B14F-4D97-AF65-F5344CB8AC3E}">
        <p14:creationId xmlns:p14="http://schemas.microsoft.com/office/powerpoint/2010/main" val="404700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7A2C0BF-B33C-404E-BD8E-C5B48C7A7DF3}" type="slidenum">
              <a:rPr lang="en-AU" smtClean="0"/>
              <a:pPr/>
              <a:t>17</a:t>
            </a:fld>
            <a:endParaRPr lang="en-AU"/>
          </a:p>
        </p:txBody>
      </p:sp>
    </p:spTree>
    <p:extLst>
      <p:ext uri="{BB962C8B-B14F-4D97-AF65-F5344CB8AC3E}">
        <p14:creationId xmlns:p14="http://schemas.microsoft.com/office/powerpoint/2010/main" val="335608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Reading</a:t>
            </a:r>
            <a:r>
              <a:rPr lang="en-AU" baseline="0" dirty="0"/>
              <a:t> Doctor www.readingdoctor.com.au</a:t>
            </a:r>
            <a:endParaRPr lang="en-AU" dirty="0"/>
          </a:p>
        </p:txBody>
      </p:sp>
      <p:sp>
        <p:nvSpPr>
          <p:cNvPr id="4" name="Slide Number Placeholder 3"/>
          <p:cNvSpPr>
            <a:spLocks noGrp="1"/>
          </p:cNvSpPr>
          <p:nvPr>
            <p:ph type="sldNum" sz="quarter" idx="10"/>
          </p:nvPr>
        </p:nvSpPr>
        <p:spPr/>
        <p:txBody>
          <a:bodyPr/>
          <a:lstStyle/>
          <a:p>
            <a:fld id="{7BD809D2-06E8-4226-8412-9299323AC4E6}" type="slidenum">
              <a:rPr lang="en-AU" smtClean="0"/>
              <a:t>18</a:t>
            </a:fld>
            <a:endParaRPr lang="en-AU"/>
          </a:p>
        </p:txBody>
      </p:sp>
    </p:spTree>
    <p:extLst>
      <p:ext uri="{BB962C8B-B14F-4D97-AF65-F5344CB8AC3E}">
        <p14:creationId xmlns:p14="http://schemas.microsoft.com/office/powerpoint/2010/main" val="358252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21</a:t>
            </a:fld>
            <a:endParaRPr lang="en-US"/>
          </a:p>
        </p:txBody>
      </p:sp>
    </p:spTree>
    <p:extLst>
      <p:ext uri="{BB962C8B-B14F-4D97-AF65-F5344CB8AC3E}">
        <p14:creationId xmlns:p14="http://schemas.microsoft.com/office/powerpoint/2010/main" val="152021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 2009</a:t>
            </a:r>
          </a:p>
        </p:txBody>
      </p:sp>
      <p:sp>
        <p:nvSpPr>
          <p:cNvPr id="4" name="Slide Number Placeholder 3"/>
          <p:cNvSpPr>
            <a:spLocks noGrp="1"/>
          </p:cNvSpPr>
          <p:nvPr>
            <p:ph type="sldNum" sz="quarter" idx="5"/>
          </p:nvPr>
        </p:nvSpPr>
        <p:spPr/>
        <p:txBody>
          <a:bodyPr/>
          <a:lstStyle/>
          <a:p>
            <a:fld id="{087826D2-E60C-7747-B80F-9ADD16E740F7}" type="slidenum">
              <a:rPr lang="en-US" smtClean="0"/>
              <a:t>23</a:t>
            </a:fld>
            <a:endParaRPr lang="en-US"/>
          </a:p>
        </p:txBody>
      </p:sp>
    </p:spTree>
    <p:extLst>
      <p:ext uri="{BB962C8B-B14F-4D97-AF65-F5344CB8AC3E}">
        <p14:creationId xmlns:p14="http://schemas.microsoft.com/office/powerpoint/2010/main" val="144225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26</a:t>
            </a:fld>
            <a:endParaRPr lang="en-US"/>
          </a:p>
        </p:txBody>
      </p:sp>
    </p:spTree>
    <p:extLst>
      <p:ext uri="{BB962C8B-B14F-4D97-AF65-F5344CB8AC3E}">
        <p14:creationId xmlns:p14="http://schemas.microsoft.com/office/powerpoint/2010/main" val="701140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27</a:t>
            </a:fld>
            <a:endParaRPr lang="en-US"/>
          </a:p>
        </p:txBody>
      </p:sp>
    </p:spTree>
    <p:extLst>
      <p:ext uri="{BB962C8B-B14F-4D97-AF65-F5344CB8AC3E}">
        <p14:creationId xmlns:p14="http://schemas.microsoft.com/office/powerpoint/2010/main" val="1929672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28</a:t>
            </a:fld>
            <a:endParaRPr lang="en-US"/>
          </a:p>
        </p:txBody>
      </p:sp>
    </p:spTree>
    <p:extLst>
      <p:ext uri="{BB962C8B-B14F-4D97-AF65-F5344CB8AC3E}">
        <p14:creationId xmlns:p14="http://schemas.microsoft.com/office/powerpoint/2010/main" val="2240242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33</a:t>
            </a:fld>
            <a:endParaRPr lang="en-US"/>
          </a:p>
        </p:txBody>
      </p:sp>
    </p:spTree>
    <p:extLst>
      <p:ext uri="{BB962C8B-B14F-4D97-AF65-F5344CB8AC3E}">
        <p14:creationId xmlns:p14="http://schemas.microsoft.com/office/powerpoint/2010/main" val="304994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CESE evaluation (n = 20,000+) in Australia</a:t>
            </a:r>
          </a:p>
          <a:p>
            <a:pPr marL="285750" indent="-285750">
              <a:buFont typeface="Arial" panose="020B0604020202020204" pitchFamily="34" charset="0"/>
              <a:buChar char="•"/>
            </a:pPr>
            <a:r>
              <a:rPr lang="en-US" dirty="0"/>
              <a:t>Compared children who had done Reading Recovery in Year 1 with a matched group of children who had not. </a:t>
            </a:r>
          </a:p>
          <a:p>
            <a:pPr marL="285750" indent="-285750">
              <a:buFont typeface="Arial" panose="020B0604020202020204" pitchFamily="34" charset="0"/>
              <a:buChar char="•"/>
            </a:pPr>
            <a:r>
              <a:rPr lang="en-US" dirty="0"/>
              <a:t>Children who had done Reading Recovery had on average significantly lower scores on the NAPLAN reading test in Year 3.</a:t>
            </a:r>
          </a:p>
          <a:p>
            <a:pPr marL="285750" indent="-285750">
              <a:buFont typeface="Arial" panose="020B0604020202020204" pitchFamily="34" charset="0"/>
              <a:buChar char="•"/>
            </a:pPr>
            <a:endParaRPr lang="en-US" dirty="0"/>
          </a:p>
          <a:p>
            <a:r>
              <a:rPr lang="en-US" dirty="0"/>
              <a:t>i3 Scale Up (n = 630) in USA</a:t>
            </a:r>
          </a:p>
          <a:p>
            <a:pPr marL="285750" indent="-285750">
              <a:buFont typeface="Arial" panose="020B0604020202020204" pitchFamily="34" charset="0"/>
              <a:buChar char="•"/>
            </a:pPr>
            <a:r>
              <a:rPr lang="en-US" dirty="0"/>
              <a:t>Compared children who had done RR in Year 1 with a matched group of children who had not.</a:t>
            </a:r>
          </a:p>
          <a:p>
            <a:pPr marL="285750" indent="-285750">
              <a:buFont typeface="Arial" panose="020B0604020202020204" pitchFamily="34" charset="0"/>
              <a:buChar char="•"/>
            </a:pPr>
            <a:r>
              <a:rPr lang="en-US" dirty="0"/>
              <a:t>There was no significant difference in Year 3 reading scores on the Iowa Basic Skills test between the groups </a:t>
            </a:r>
          </a:p>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34</a:t>
            </a:fld>
            <a:endParaRPr lang="en-US"/>
          </a:p>
        </p:txBody>
      </p:sp>
    </p:spTree>
    <p:extLst>
      <p:ext uri="{BB962C8B-B14F-4D97-AF65-F5344CB8AC3E}">
        <p14:creationId xmlns:p14="http://schemas.microsoft.com/office/powerpoint/2010/main" val="125150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35</a:t>
            </a:fld>
            <a:endParaRPr lang="en-US"/>
          </a:p>
        </p:txBody>
      </p:sp>
    </p:spTree>
    <p:extLst>
      <p:ext uri="{BB962C8B-B14F-4D97-AF65-F5344CB8AC3E}">
        <p14:creationId xmlns:p14="http://schemas.microsoft.com/office/powerpoint/2010/main" val="178785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974C29F-E437-E547-BED8-29D2E7965F01}" type="slidenum">
              <a:rPr lang="en-US" smtClean="0"/>
              <a:t>8</a:t>
            </a:fld>
            <a:endParaRPr lang="en-US"/>
          </a:p>
        </p:txBody>
      </p:sp>
    </p:spTree>
    <p:extLst>
      <p:ext uri="{BB962C8B-B14F-4D97-AF65-F5344CB8AC3E}">
        <p14:creationId xmlns:p14="http://schemas.microsoft.com/office/powerpoint/2010/main" val="1384572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of the trial in 2017 found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34% favoured a synthetic phonics approach “most” of the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27% of teachers reported using an analytic phonics approach “most” of the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15% of teachers reported using an incidental phonics “most” of the time </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36</a:t>
            </a:fld>
            <a:endParaRPr lang="en-US"/>
          </a:p>
        </p:txBody>
      </p:sp>
    </p:spTree>
    <p:extLst>
      <p:ext uri="{BB962C8B-B14F-4D97-AF65-F5344CB8AC3E}">
        <p14:creationId xmlns:p14="http://schemas.microsoft.com/office/powerpoint/2010/main" val="2172462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of the trial in 2017 found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34% favoured a synthetic phonics approach “most” of the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27% of teachers reported using an analytic phonics approach “most” of the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15% of teachers reported using an incidental phonics “most” of the time </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37</a:t>
            </a:fld>
            <a:endParaRPr lang="en-US"/>
          </a:p>
        </p:txBody>
      </p:sp>
    </p:spTree>
    <p:extLst>
      <p:ext uri="{BB962C8B-B14F-4D97-AF65-F5344CB8AC3E}">
        <p14:creationId xmlns:p14="http://schemas.microsoft.com/office/powerpoint/2010/main" val="2259987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t>
            </a:r>
            <a:r>
              <a:rPr lang="en-US" dirty="0" err="1"/>
              <a:t>MiniLit</a:t>
            </a:r>
            <a:r>
              <a:rPr lang="en-US" dirty="0"/>
              <a:t> trial</a:t>
            </a:r>
          </a:p>
          <a:p>
            <a:r>
              <a:rPr lang="en-US" dirty="0"/>
              <a:t>Problems: rigidity of the protocols (primary outcome measure + ITT analysis); months of learning metric</a:t>
            </a:r>
          </a:p>
        </p:txBody>
      </p:sp>
      <p:sp>
        <p:nvSpPr>
          <p:cNvPr id="4" name="Slide Number Placeholder 3"/>
          <p:cNvSpPr>
            <a:spLocks noGrp="1"/>
          </p:cNvSpPr>
          <p:nvPr>
            <p:ph type="sldNum" sz="quarter" idx="5"/>
          </p:nvPr>
        </p:nvSpPr>
        <p:spPr/>
        <p:txBody>
          <a:bodyPr/>
          <a:lstStyle/>
          <a:p>
            <a:fld id="{087826D2-E60C-7747-B80F-9ADD16E740F7}" type="slidenum">
              <a:rPr lang="en-US" smtClean="0"/>
              <a:t>38</a:t>
            </a:fld>
            <a:endParaRPr lang="en-US"/>
          </a:p>
        </p:txBody>
      </p:sp>
    </p:spTree>
    <p:extLst>
      <p:ext uri="{BB962C8B-B14F-4D97-AF65-F5344CB8AC3E}">
        <p14:creationId xmlns:p14="http://schemas.microsoft.com/office/powerpoint/2010/main" val="3560002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found strong significant positive results for </a:t>
            </a:r>
            <a:r>
              <a:rPr lang="en-US" dirty="0" err="1"/>
              <a:t>MiniLit</a:t>
            </a:r>
            <a:r>
              <a:rPr lang="en-US" dirty="0"/>
              <a:t> on the foundational reading skills it targets. </a:t>
            </a:r>
          </a:p>
          <a:p>
            <a:endParaRPr lang="en-US" dirty="0"/>
          </a:p>
          <a:p>
            <a:r>
              <a:rPr lang="en-US" dirty="0"/>
              <a:t>However the independent evaluation report and the Evidence for Learning website present the findings from a test that was determined to not be an appropriate measure for the study after the study commenced. It is understandable that researchers cannot change horses part way through the race, as it were, but adherence to the EEF protocols meant that the evaluation report gave the impression that </a:t>
            </a:r>
            <a:r>
              <a:rPr lang="en-US" dirty="0" err="1"/>
              <a:t>MiniLit</a:t>
            </a:r>
            <a:r>
              <a:rPr lang="en-US" dirty="0"/>
              <a:t> was not effective. This study was a special case where the original primary outcome measure should and could justifiably been replaced by one of the secondary outcome measures, as these classifications are irrelevant anyway, and one of the secondary outcome measures is the companion test to the primary outcome measure.</a:t>
            </a:r>
          </a:p>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39</a:t>
            </a:fld>
            <a:endParaRPr lang="en-US"/>
          </a:p>
        </p:txBody>
      </p:sp>
    </p:spTree>
    <p:extLst>
      <p:ext uri="{BB962C8B-B14F-4D97-AF65-F5344CB8AC3E}">
        <p14:creationId xmlns:p14="http://schemas.microsoft.com/office/powerpoint/2010/main" val="73442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41</a:t>
            </a:fld>
            <a:endParaRPr lang="en-US"/>
          </a:p>
        </p:txBody>
      </p:sp>
    </p:spTree>
    <p:extLst>
      <p:ext uri="{BB962C8B-B14F-4D97-AF65-F5344CB8AC3E}">
        <p14:creationId xmlns:p14="http://schemas.microsoft.com/office/powerpoint/2010/main" val="3923533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42</a:t>
            </a:fld>
            <a:endParaRPr lang="en-US"/>
          </a:p>
        </p:txBody>
      </p:sp>
    </p:spTree>
    <p:extLst>
      <p:ext uri="{BB962C8B-B14F-4D97-AF65-F5344CB8AC3E}">
        <p14:creationId xmlns:p14="http://schemas.microsoft.com/office/powerpoint/2010/main" val="3029333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mn-lt"/>
                <a:ea typeface="+mn-ea"/>
                <a:cs typeface="+mn-cs"/>
              </a:rPr>
              <a:t>Persistent and widespread concerns about the preparation of teachers to teach reading come from three sources: reviews and inquiries into the quality of initial teacher education; research surveys of preservice and graduate teacher knowledge about language and teaching, and their perceptions of their readiness to teach reading; and testimonies from preservice and graduate teachers. </a:t>
            </a:r>
            <a:endParaRPr lang="en-AU" dirty="0"/>
          </a:p>
          <a:p>
            <a:r>
              <a:rPr lang="en-AU" sz="1200" b="0" kern="1200" dirty="0">
                <a:solidFill>
                  <a:schemeClr val="tx1"/>
                </a:solidFill>
                <a:effectLst/>
                <a:latin typeface="+mn-lt"/>
                <a:ea typeface="+mn-ea"/>
                <a:cs typeface="+mn-cs"/>
              </a:rPr>
              <a:t>This report adds to the evidence supporting the need for urgent and dramatic improvement in initial teacher education by looking at the extent to which literacy units in undergraduate initial teacher education courses provide evidence-based information on how children learn to read; and the most effective ways to teach them. It does this by examining the content of 116 literacy units in 66 degrees in 38 universities. </a:t>
            </a:r>
            <a:endParaRPr lang="en-AU" dirty="0"/>
          </a:p>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44</a:t>
            </a:fld>
            <a:endParaRPr lang="en-US"/>
          </a:p>
        </p:txBody>
      </p:sp>
    </p:spTree>
    <p:extLst>
      <p:ext uri="{BB962C8B-B14F-4D97-AF65-F5344CB8AC3E}">
        <p14:creationId xmlns:p14="http://schemas.microsoft.com/office/powerpoint/2010/main" val="3743036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Dyslexia is a serious learning difficulty</a:t>
            </a:r>
            <a:br>
              <a:rPr lang="en-AU" sz="1200" b="0" kern="1200" dirty="0">
                <a:solidFill>
                  <a:schemeClr val="tx1"/>
                </a:solidFill>
                <a:effectLst/>
                <a:latin typeface="+mn-lt"/>
                <a:ea typeface="+mn-ea"/>
                <a:cs typeface="+mn-cs"/>
              </a:rPr>
            </a:br>
            <a:r>
              <a:rPr lang="en-AU" sz="1200" b="0" kern="1200" dirty="0">
                <a:solidFill>
                  <a:schemeClr val="tx1"/>
                </a:solidFill>
                <a:effectLst/>
                <a:latin typeface="+mn-lt"/>
                <a:ea typeface="+mn-ea"/>
                <a:cs typeface="+mn-cs"/>
              </a:rPr>
              <a:t>that is estimated to affect approximately 5% of students. All teachers of reading should be aware of the indicators of dyslexia in a child who is struggling with reading so they can refer them for specialist diagnosis and intervention as early as possible. </a:t>
            </a:r>
            <a:endParaRPr lang="en-AU" dirty="0"/>
          </a:p>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46</a:t>
            </a:fld>
            <a:endParaRPr lang="en-US"/>
          </a:p>
        </p:txBody>
      </p:sp>
    </p:spTree>
    <p:extLst>
      <p:ext uri="{BB962C8B-B14F-4D97-AF65-F5344CB8AC3E}">
        <p14:creationId xmlns:p14="http://schemas.microsoft.com/office/powerpoint/2010/main" val="3392081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sort of thing that Emily Hanford was talking about in her latest radio </a:t>
            </a:r>
            <a:r>
              <a:rPr lang="en-US" dirty="0" err="1"/>
              <a:t>doco</a:t>
            </a:r>
            <a:r>
              <a:rPr lang="en-US" dirty="0"/>
              <a:t>. Multiple cueing strategies are widely used and still promoted by universities and professional associations.</a:t>
            </a:r>
          </a:p>
        </p:txBody>
      </p:sp>
      <p:sp>
        <p:nvSpPr>
          <p:cNvPr id="4" name="Slide Number Placeholder 3"/>
          <p:cNvSpPr>
            <a:spLocks noGrp="1"/>
          </p:cNvSpPr>
          <p:nvPr>
            <p:ph type="sldNum" sz="quarter" idx="5"/>
          </p:nvPr>
        </p:nvSpPr>
        <p:spPr/>
        <p:txBody>
          <a:bodyPr/>
          <a:lstStyle/>
          <a:p>
            <a:fld id="{087826D2-E60C-7747-B80F-9ADD16E740F7}" type="slidenum">
              <a:rPr lang="en-US" smtClean="0"/>
              <a:t>47</a:t>
            </a:fld>
            <a:endParaRPr lang="en-US"/>
          </a:p>
        </p:txBody>
      </p:sp>
    </p:spTree>
    <p:extLst>
      <p:ext uri="{BB962C8B-B14F-4D97-AF65-F5344CB8AC3E}">
        <p14:creationId xmlns:p14="http://schemas.microsoft.com/office/powerpoint/2010/main" val="1711754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2C7D9A-3650-7247-AA0E-95F0F455CA2E}" type="slidenum">
              <a:rPr lang="en-US" smtClean="0"/>
              <a:pPr/>
              <a:t>50</a:t>
            </a:fld>
            <a:endParaRPr lang="en-US"/>
          </a:p>
        </p:txBody>
      </p:sp>
    </p:spTree>
    <p:extLst>
      <p:ext uri="{BB962C8B-B14F-4D97-AF65-F5344CB8AC3E}">
        <p14:creationId xmlns:p14="http://schemas.microsoft.com/office/powerpoint/2010/main" val="138680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and efficient word reading is the foundation of reading but there is more to being proficient reader, and literate in the broader sense, than just reading individual words.</a:t>
            </a:r>
          </a:p>
          <a:p>
            <a:endParaRPr lang="en-US" dirty="0"/>
          </a:p>
          <a:p>
            <a:r>
              <a:rPr lang="en-US" dirty="0"/>
              <a:t>Of course skilled reading is about more than just reading individual words, t is ability is the </a:t>
            </a:r>
          </a:p>
          <a:p>
            <a:endParaRPr lang="en-US" dirty="0"/>
          </a:p>
        </p:txBody>
      </p:sp>
      <p:sp>
        <p:nvSpPr>
          <p:cNvPr id="4" name="Slide Number Placeholder 3"/>
          <p:cNvSpPr>
            <a:spLocks noGrp="1"/>
          </p:cNvSpPr>
          <p:nvPr>
            <p:ph type="sldNum" sz="quarter" idx="10"/>
          </p:nvPr>
        </p:nvSpPr>
        <p:spPr/>
        <p:txBody>
          <a:bodyPr/>
          <a:lstStyle/>
          <a:p>
            <a:fld id="{0974C29F-E437-E547-BED8-29D2E7965F01}" type="slidenum">
              <a:rPr lang="en-US" smtClean="0"/>
              <a:t>10</a:t>
            </a:fld>
            <a:endParaRPr lang="en-US"/>
          </a:p>
        </p:txBody>
      </p:sp>
    </p:spTree>
    <p:extLst>
      <p:ext uri="{BB962C8B-B14F-4D97-AF65-F5344CB8AC3E}">
        <p14:creationId xmlns:p14="http://schemas.microsoft.com/office/powerpoint/2010/main" val="307268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Hoover, W.A. &amp; </a:t>
            </a:r>
            <a:r>
              <a:rPr lang="en-AU" sz="1200" b="0" i="0" u="none" strike="noStrike" kern="1200" baseline="0" dirty="0" err="1">
                <a:solidFill>
                  <a:schemeClr val="tx1"/>
                </a:solidFill>
                <a:latin typeface="+mn-lt"/>
                <a:ea typeface="+mn-ea"/>
                <a:cs typeface="+mn-cs"/>
              </a:rPr>
              <a:t>Tunmer</a:t>
            </a:r>
            <a:r>
              <a:rPr lang="en-AU" sz="1200" b="0" i="0" u="none" strike="noStrike" kern="1200" baseline="0" dirty="0">
                <a:solidFill>
                  <a:schemeClr val="tx1"/>
                </a:solidFill>
                <a:latin typeface="+mn-lt"/>
                <a:ea typeface="+mn-ea"/>
                <a:cs typeface="+mn-cs"/>
              </a:rPr>
              <a:t>, W.E. (2018). </a:t>
            </a:r>
            <a:r>
              <a:rPr lang="en-US" sz="1200" b="0" i="0" u="none" strike="noStrike" kern="1200" baseline="0" dirty="0">
                <a:solidFill>
                  <a:schemeClr val="tx1"/>
                </a:solidFill>
                <a:latin typeface="+mn-lt"/>
                <a:ea typeface="+mn-ea"/>
                <a:cs typeface="+mn-cs"/>
              </a:rPr>
              <a:t>The Simple View of Reading: Three </a:t>
            </a:r>
            <a:r>
              <a:rPr lang="en-AU" sz="1200" b="0" i="0" u="none" strike="noStrike" kern="1200" baseline="0" dirty="0">
                <a:solidFill>
                  <a:schemeClr val="tx1"/>
                </a:solidFill>
                <a:latin typeface="+mn-lt"/>
                <a:ea typeface="+mn-ea"/>
                <a:cs typeface="+mn-cs"/>
              </a:rPr>
              <a:t>Assessments of Its Adequacy.</a:t>
            </a:r>
            <a:r>
              <a:rPr lang="en-AU" sz="1200" b="1" i="0" u="none" strike="noStrike" kern="1200" baseline="0" dirty="0">
                <a:solidFill>
                  <a:schemeClr val="tx1"/>
                </a:solidFill>
                <a:latin typeface="+mn-lt"/>
                <a:ea typeface="+mn-ea"/>
                <a:cs typeface="+mn-cs"/>
              </a:rPr>
              <a:t> </a:t>
            </a:r>
            <a:r>
              <a:rPr lang="en-AU" sz="1200" b="0" i="1" u="none" strike="noStrike" kern="1200" baseline="0" dirty="0">
                <a:solidFill>
                  <a:schemeClr val="tx1"/>
                </a:solidFill>
                <a:latin typeface="+mn-lt"/>
                <a:ea typeface="+mn-ea"/>
                <a:cs typeface="+mn-cs"/>
              </a:rPr>
              <a:t>Remedial and Special Education</a:t>
            </a:r>
            <a:r>
              <a:rPr lang="en-AU" sz="1200" b="0" i="0" u="none" strike="noStrike" kern="1200" baseline="0" dirty="0">
                <a:solidFill>
                  <a:schemeClr val="tx1"/>
                </a:solidFill>
                <a:latin typeface="+mn-lt"/>
                <a:ea typeface="+mn-ea"/>
                <a:cs typeface="+mn-cs"/>
              </a:rPr>
              <a:t>, </a:t>
            </a:r>
            <a:r>
              <a:rPr lang="en-AU" sz="1200" b="0" i="1" u="none" strike="noStrike" kern="1200" baseline="0" dirty="0">
                <a:solidFill>
                  <a:schemeClr val="tx1"/>
                </a:solidFill>
                <a:latin typeface="+mn-lt"/>
                <a:ea typeface="+mn-ea"/>
                <a:cs typeface="+mn-cs"/>
              </a:rPr>
              <a:t>39</a:t>
            </a:r>
            <a:r>
              <a:rPr lang="en-AU" sz="1200" b="0" i="0" u="none" strike="noStrike" kern="1200" baseline="0" dirty="0">
                <a:solidFill>
                  <a:schemeClr val="tx1"/>
                </a:solidFill>
                <a:latin typeface="+mn-lt"/>
                <a:ea typeface="+mn-ea"/>
                <a:cs typeface="+mn-cs"/>
              </a:rPr>
              <a:t>(5), 304–312. </a:t>
            </a:r>
            <a:r>
              <a:rPr lang="en-AU" sz="1200" b="0" i="0" u="none" strike="noStrike" kern="1200" baseline="0" dirty="0" err="1">
                <a:solidFill>
                  <a:schemeClr val="tx1"/>
                </a:solidFill>
                <a:latin typeface="+mn-lt"/>
                <a:ea typeface="+mn-ea"/>
                <a:cs typeface="+mn-cs"/>
              </a:rPr>
              <a:t>doi</a:t>
            </a:r>
            <a:r>
              <a:rPr lang="en-AU" sz="1200" b="0" i="0" u="none" strike="noStrike" kern="1200" baseline="0" dirty="0">
                <a:solidFill>
                  <a:schemeClr val="tx1"/>
                </a:solidFill>
                <a:latin typeface="+mn-lt"/>
                <a:ea typeface="+mn-ea"/>
                <a:cs typeface="+mn-cs"/>
              </a:rPr>
              <a:t>: 10.1177/0741932518773154</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latin typeface="American Typewriter" panose="02090604020004020304" pitchFamily="18" charset="77"/>
                <a:cs typeface="MV Boli" panose="02000500030200090000" pitchFamily="2" charset="0"/>
              </a:rPr>
              <a:t>“The Simple View of Reading continues to withstand rigorous empirical evaluation, providing a strong explanation of what reading is at its broadest level”, </a:t>
            </a:r>
            <a:r>
              <a:rPr lang="en-AU" sz="1200" dirty="0"/>
              <a:t>Hoover &amp; </a:t>
            </a:r>
            <a:r>
              <a:rPr lang="en-AU" sz="1200" dirty="0" err="1"/>
              <a:t>Tunmer</a:t>
            </a:r>
            <a:r>
              <a:rPr lang="en-AU" sz="1200" dirty="0"/>
              <a:t> 2018</a:t>
            </a:r>
            <a:endParaRPr lang="en-AU" sz="120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b="0" dirty="0"/>
          </a:p>
          <a:p>
            <a:endParaRPr lang="en-AU" dirty="0"/>
          </a:p>
          <a:p>
            <a:endParaRPr lang="en-AU" dirty="0"/>
          </a:p>
        </p:txBody>
      </p:sp>
      <p:sp>
        <p:nvSpPr>
          <p:cNvPr id="4" name="Slide Number Placeholder 3"/>
          <p:cNvSpPr>
            <a:spLocks noGrp="1"/>
          </p:cNvSpPr>
          <p:nvPr>
            <p:ph type="sldNum" sz="quarter" idx="10"/>
          </p:nvPr>
        </p:nvSpPr>
        <p:spPr/>
        <p:txBody>
          <a:bodyPr/>
          <a:lstStyle/>
          <a:p>
            <a:fld id="{7BD809D2-06E8-4226-8412-9299323AC4E6}" type="slidenum">
              <a:rPr lang="en-AU" smtClean="0"/>
              <a:t>11</a:t>
            </a:fld>
            <a:endParaRPr lang="en-AU"/>
          </a:p>
        </p:txBody>
      </p:sp>
    </p:spTree>
    <p:extLst>
      <p:ext uri="{BB962C8B-B14F-4D97-AF65-F5344CB8AC3E}">
        <p14:creationId xmlns:p14="http://schemas.microsoft.com/office/powerpoint/2010/main" val="242062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17897">
              <a:spcBef>
                <a:spcPts val="133"/>
              </a:spcBef>
              <a:defRPr sz="1900"/>
            </a:pPr>
            <a:r>
              <a:rPr lang="en-US" sz="1200" dirty="0">
                <a:latin typeface="Helvetica" pitchFamily="2" charset="0"/>
              </a:rPr>
              <a:t>In a study of over 400,000 students from Year 1 to 3, it was found that among students whose decoding and vocabulary were developing normally, </a:t>
            </a:r>
            <a:r>
              <a:rPr lang="en-US" sz="1200" b="1" dirty="0">
                <a:latin typeface="Helvetica" pitchFamily="2" charset="0"/>
              </a:rPr>
              <a:t>less than 1% </a:t>
            </a:r>
            <a:r>
              <a:rPr lang="en-US" sz="1200" dirty="0">
                <a:latin typeface="Helvetica" pitchFamily="2" charset="0"/>
              </a:rPr>
              <a:t>displayed reading comprehension problems </a:t>
            </a:r>
          </a:p>
          <a:p>
            <a:pPr marL="0" indent="0" defTabSz="217897">
              <a:spcBef>
                <a:spcPts val="133"/>
              </a:spcBef>
              <a:buNone/>
              <a:defRPr sz="1900"/>
            </a:pPr>
            <a:r>
              <a:rPr lang="en-US" sz="1200" dirty="0">
                <a:latin typeface="Helvetica" pitchFamily="2" charset="0"/>
              </a:rPr>
              <a:t>	</a:t>
            </a:r>
            <a:r>
              <a:rPr lang="en-US" sz="1100" dirty="0">
                <a:latin typeface="Helvetica" pitchFamily="2" charset="0"/>
              </a:rPr>
              <a:t>(Spencer, Quinn, &amp; Wagner, 2014)</a:t>
            </a:r>
          </a:p>
          <a:p>
            <a:pPr marL="0" indent="0" defTabSz="217897">
              <a:spcBef>
                <a:spcPts val="133"/>
              </a:spcBef>
              <a:buNone/>
              <a:defRPr sz="1900"/>
            </a:pPr>
            <a:endParaRPr lang="en-US" sz="1100" dirty="0">
              <a:latin typeface="Helvetica" pitchFamily="2" charset="0"/>
            </a:endParaRPr>
          </a:p>
          <a:p>
            <a:pPr marL="0" indent="0" defTabSz="217897">
              <a:spcBef>
                <a:spcPts val="133"/>
              </a:spcBef>
              <a:buNone/>
              <a:defRPr sz="1900"/>
            </a:pPr>
            <a:r>
              <a:rPr lang="en-US" sz="1100" dirty="0">
                <a:latin typeface="Helvetica" pitchFamily="2" charset="0"/>
              </a:rPr>
              <a:t>Listening comprehension and word decoding, together with their interaction, explained </a:t>
            </a:r>
            <a:r>
              <a:rPr lang="en-US" sz="1100" b="1" dirty="0">
                <a:latin typeface="Helvetica" pitchFamily="2" charset="0"/>
              </a:rPr>
              <a:t>96%</a:t>
            </a:r>
            <a:r>
              <a:rPr lang="en-US" sz="1100" dirty="0">
                <a:latin typeface="Helvetica" pitchFamily="2" charset="0"/>
              </a:rPr>
              <a:t> of the variation in early reading comprehension skills</a:t>
            </a:r>
          </a:p>
          <a:p>
            <a:pPr defTabSz="217897">
              <a:spcBef>
                <a:spcPts val="133"/>
              </a:spcBef>
              <a:defRPr sz="1900"/>
            </a:pPr>
            <a:r>
              <a:rPr lang="en-US" sz="1100" dirty="0">
                <a:latin typeface="Helvetica" pitchFamily="2" charset="0"/>
              </a:rPr>
              <a:t>	</a:t>
            </a:r>
            <a:r>
              <a:rPr lang="en-US" sz="1000" dirty="0">
                <a:latin typeface="Helvetica" pitchFamily="2" charset="0"/>
              </a:rPr>
              <a:t>  (</a:t>
            </a:r>
            <a:r>
              <a:rPr lang="en-US" sz="1000" dirty="0" err="1">
                <a:latin typeface="Helvetica" pitchFamily="2" charset="0"/>
              </a:rPr>
              <a:t>Lervag</a:t>
            </a:r>
            <a:r>
              <a:rPr lang="en-US" sz="1000" dirty="0">
                <a:latin typeface="Helvetica" pitchFamily="2" charset="0"/>
              </a:rPr>
              <a:t>, </a:t>
            </a:r>
            <a:r>
              <a:rPr lang="en-US" sz="1000" dirty="0" err="1">
                <a:latin typeface="Helvetica" pitchFamily="2" charset="0"/>
              </a:rPr>
              <a:t>Hulme</a:t>
            </a:r>
            <a:r>
              <a:rPr lang="en-US" sz="1000" dirty="0">
                <a:latin typeface="Helvetica" pitchFamily="2" charset="0"/>
              </a:rPr>
              <a:t>, &amp; Melby-</a:t>
            </a:r>
            <a:r>
              <a:rPr lang="en-US" sz="1000" dirty="0" err="1">
                <a:latin typeface="Helvetica" pitchFamily="2" charset="0"/>
              </a:rPr>
              <a:t>Lervag</a:t>
            </a:r>
            <a:r>
              <a:rPr lang="en-US" sz="1000" dirty="0">
                <a:latin typeface="Helvetica" pitchFamily="2" charset="0"/>
              </a:rPr>
              <a:t>, 2017)</a:t>
            </a:r>
          </a:p>
          <a:p>
            <a:pPr defTabSz="217897">
              <a:spcBef>
                <a:spcPts val="133"/>
              </a:spcBef>
              <a:defRPr sz="1900"/>
            </a:pPr>
            <a:r>
              <a:rPr lang="en-US" sz="1100" dirty="0">
                <a:latin typeface="Helvetica" pitchFamily="2" charset="0"/>
              </a:rPr>
              <a:t>Listening comprehension and word recognition provided a good estimation of Grade 3 reading comprehension, explaining around </a:t>
            </a:r>
            <a:r>
              <a:rPr lang="en-US" sz="1100" b="1" dirty="0">
                <a:latin typeface="Helvetica" pitchFamily="2" charset="0"/>
              </a:rPr>
              <a:t>94%</a:t>
            </a:r>
            <a:r>
              <a:rPr lang="en-US" sz="1100" dirty="0">
                <a:latin typeface="Helvetica" pitchFamily="2" charset="0"/>
              </a:rPr>
              <a:t> of the variance</a:t>
            </a:r>
          </a:p>
          <a:p>
            <a:r>
              <a:rPr lang="en-US" sz="1100" dirty="0">
                <a:latin typeface="Helvetica" pitchFamily="2" charset="0"/>
              </a:rPr>
              <a:t>    </a:t>
            </a:r>
            <a:r>
              <a:rPr lang="en-US" sz="1000" dirty="0">
                <a:latin typeface="Helvetica" pitchFamily="2" charset="0"/>
              </a:rPr>
              <a:t>(Language and Reading Research Consortium, 2018)</a:t>
            </a:r>
            <a:endParaRPr lang="en-US" sz="1100" dirty="0">
              <a:latin typeface="Helvetica" pitchFamily="2" charset="0"/>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Rose, J. (2006). </a:t>
            </a:r>
            <a:r>
              <a:rPr lang="en-US" sz="1200" b="0" i="1" u="none" strike="noStrike" kern="1200" baseline="0" dirty="0">
                <a:solidFill>
                  <a:schemeClr val="tx1"/>
                </a:solidFill>
                <a:latin typeface="+mn-lt"/>
                <a:ea typeface="+mn-ea"/>
                <a:cs typeface="+mn-cs"/>
              </a:rPr>
              <a:t>Independent review of the teaching of early reading final report</a:t>
            </a:r>
            <a:r>
              <a:rPr lang="en-US" sz="1200" b="0" i="0" u="none" strike="noStrike" kern="1200" baseline="0" dirty="0">
                <a:solidFill>
                  <a:schemeClr val="tx1"/>
                </a:solidFill>
                <a:latin typeface="+mn-lt"/>
                <a:ea typeface="+mn-ea"/>
                <a:cs typeface="+mn-cs"/>
              </a:rPr>
              <a:t>. U.K. Department for Education and Skills. Retrieved from http://dera.ioe.ac.uk/5551/2/report</a:t>
            </a:r>
            <a:r>
              <a:rPr lang="en-AU" sz="1200" b="0" i="0" u="none" strike="noStrike" kern="1200" baseline="0" dirty="0">
                <a:solidFill>
                  <a:schemeClr val="tx1"/>
                </a:solidFill>
                <a:latin typeface="+mn-lt"/>
                <a:ea typeface="+mn-ea"/>
                <a:cs typeface="+mn-cs"/>
              </a:rPr>
              <a:t>.pdf</a:t>
            </a:r>
          </a:p>
          <a:p>
            <a:r>
              <a:rPr lang="en-US" sz="1200" b="0" i="0" u="none" strike="noStrike" kern="1200" baseline="0" dirty="0">
                <a:solidFill>
                  <a:schemeClr val="tx1"/>
                </a:solidFill>
                <a:latin typeface="+mn-lt"/>
                <a:ea typeface="+mn-ea"/>
                <a:cs typeface="+mn-cs"/>
              </a:rPr>
              <a:t>Gough, P., &amp; </a:t>
            </a:r>
            <a:r>
              <a:rPr lang="en-US" sz="1200" b="0" i="0" u="none" strike="noStrike" kern="1200" baseline="0" dirty="0" err="1">
                <a:solidFill>
                  <a:schemeClr val="tx1"/>
                </a:solidFill>
                <a:latin typeface="+mn-lt"/>
                <a:ea typeface="+mn-ea"/>
                <a:cs typeface="+mn-cs"/>
              </a:rPr>
              <a:t>Tunmer</a:t>
            </a:r>
            <a:r>
              <a:rPr lang="en-US" sz="1200" b="0" i="0" u="none" strike="noStrike" kern="1200" baseline="0" dirty="0">
                <a:solidFill>
                  <a:schemeClr val="tx1"/>
                </a:solidFill>
                <a:latin typeface="+mn-lt"/>
                <a:ea typeface="+mn-ea"/>
                <a:cs typeface="+mn-cs"/>
              </a:rPr>
              <a:t>, W. (1986). Decoding, reading, and reading disability. </a:t>
            </a:r>
            <a:r>
              <a:rPr lang="en-US" sz="1200" b="0" i="1" u="none" strike="noStrike" kern="1200" baseline="0" dirty="0">
                <a:solidFill>
                  <a:schemeClr val="tx1"/>
                </a:solidFill>
                <a:latin typeface="+mn-lt"/>
                <a:ea typeface="+mn-ea"/>
                <a:cs typeface="+mn-cs"/>
              </a:rPr>
              <a:t>Remedial and Special Education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7</a:t>
            </a:r>
            <a:r>
              <a:rPr lang="en-US" sz="1200" b="0" i="0" u="none" strike="noStrike" kern="1200" baseline="0" dirty="0">
                <a:solidFill>
                  <a:schemeClr val="tx1"/>
                </a:solidFill>
                <a:latin typeface="+mn-lt"/>
                <a:ea typeface="+mn-ea"/>
                <a:cs typeface="+mn-cs"/>
              </a:rPr>
              <a:t>, </a:t>
            </a:r>
            <a:r>
              <a:rPr lang="en-AU" sz="1200" b="0" i="0" u="none" strike="noStrike" kern="1200" baseline="0" dirty="0">
                <a:solidFill>
                  <a:schemeClr val="tx1"/>
                </a:solidFill>
                <a:latin typeface="+mn-lt"/>
                <a:ea typeface="+mn-ea"/>
                <a:cs typeface="+mn-cs"/>
              </a:rPr>
              <a:t>6–10. doi:10.1177/074193258600700104</a:t>
            </a:r>
          </a:p>
          <a:p>
            <a:r>
              <a:rPr lang="en-AU" sz="1200" b="0" i="0" u="none" strike="noStrike" kern="1200" baseline="0" dirty="0" err="1">
                <a:solidFill>
                  <a:schemeClr val="tx1"/>
                </a:solidFill>
                <a:latin typeface="+mn-lt"/>
                <a:ea typeface="+mn-ea"/>
                <a:cs typeface="+mn-cs"/>
              </a:rPr>
              <a:t>Lonigan</a:t>
            </a:r>
            <a:r>
              <a:rPr lang="en-AU" sz="1200" b="0" i="0" u="none" strike="noStrike" kern="1200" baseline="0" dirty="0">
                <a:solidFill>
                  <a:schemeClr val="tx1"/>
                </a:solidFill>
                <a:latin typeface="+mn-lt"/>
                <a:ea typeface="+mn-ea"/>
                <a:cs typeface="+mn-cs"/>
              </a:rPr>
              <a:t>, J.L., Burgess, S.R., &amp; </a:t>
            </a:r>
            <a:r>
              <a:rPr lang="en-AU" sz="1200" b="0" i="0" u="none" strike="noStrike" kern="1200" baseline="0" dirty="0" err="1">
                <a:solidFill>
                  <a:schemeClr val="tx1"/>
                </a:solidFill>
                <a:latin typeface="+mn-lt"/>
                <a:ea typeface="+mn-ea"/>
                <a:cs typeface="+mn-cs"/>
              </a:rPr>
              <a:t>Schatschneider</a:t>
            </a:r>
            <a:r>
              <a:rPr lang="en-AU" sz="1200" b="0" i="0" u="none" strike="noStrike" kern="1200" baseline="0" dirty="0">
                <a:solidFill>
                  <a:schemeClr val="tx1"/>
                </a:solidFill>
                <a:latin typeface="+mn-lt"/>
                <a:ea typeface="+mn-ea"/>
                <a:cs typeface="+mn-cs"/>
              </a:rPr>
              <a:t>, C. (2018). </a:t>
            </a:r>
            <a:r>
              <a:rPr lang="en-US" sz="1200" b="0" i="0" u="none" strike="noStrike" kern="1200" baseline="0" dirty="0">
                <a:solidFill>
                  <a:schemeClr val="tx1"/>
                </a:solidFill>
                <a:latin typeface="+mn-lt"/>
                <a:ea typeface="+mn-ea"/>
                <a:cs typeface="+mn-cs"/>
              </a:rPr>
              <a:t>Examining the Simple View of Reading With Elementary School Children: Still Simple After All These Years. </a:t>
            </a:r>
            <a:r>
              <a:rPr lang="en-AU" sz="1200" b="0" i="1" u="none" strike="noStrike" kern="1200" baseline="0" dirty="0">
                <a:solidFill>
                  <a:schemeClr val="tx1"/>
                </a:solidFill>
                <a:latin typeface="+mn-lt"/>
                <a:ea typeface="+mn-ea"/>
                <a:cs typeface="+mn-cs"/>
              </a:rPr>
              <a:t>Remedial and Special Education</a:t>
            </a:r>
            <a:r>
              <a:rPr lang="en-AU" sz="1200" b="0" i="0" u="none" strike="noStrike" kern="1200" baseline="0" dirty="0">
                <a:solidFill>
                  <a:schemeClr val="tx1"/>
                </a:solidFill>
                <a:latin typeface="+mn-lt"/>
                <a:ea typeface="+mn-ea"/>
                <a:cs typeface="+mn-cs"/>
              </a:rPr>
              <a:t>, </a:t>
            </a:r>
            <a:r>
              <a:rPr lang="en-AU" sz="1200" b="0" i="1" u="none" strike="noStrike" kern="1200" baseline="0" dirty="0">
                <a:solidFill>
                  <a:schemeClr val="tx1"/>
                </a:solidFill>
                <a:latin typeface="+mn-lt"/>
                <a:ea typeface="+mn-ea"/>
                <a:cs typeface="+mn-cs"/>
              </a:rPr>
              <a:t>39</a:t>
            </a:r>
            <a:r>
              <a:rPr lang="en-AU" sz="1200" b="0" i="0" u="none" strike="noStrike" kern="1200" baseline="0" dirty="0">
                <a:solidFill>
                  <a:schemeClr val="tx1"/>
                </a:solidFill>
                <a:latin typeface="+mn-lt"/>
                <a:ea typeface="+mn-ea"/>
                <a:cs typeface="+mn-cs"/>
              </a:rPr>
              <a:t>(5), 260– 273. </a:t>
            </a:r>
            <a:r>
              <a:rPr lang="en-AU" sz="1200" b="0" i="0" u="none" strike="noStrike" kern="1200" baseline="0" dirty="0" err="1">
                <a:solidFill>
                  <a:schemeClr val="tx1"/>
                </a:solidFill>
                <a:latin typeface="+mn-lt"/>
                <a:ea typeface="+mn-ea"/>
                <a:cs typeface="+mn-cs"/>
              </a:rPr>
              <a:t>doi</a:t>
            </a:r>
            <a:r>
              <a:rPr lang="en-AU" sz="1200" b="0" i="0" u="none" strike="noStrike" kern="1200" baseline="0" dirty="0">
                <a:solidFill>
                  <a:schemeClr val="tx1"/>
                </a:solidFill>
                <a:latin typeface="+mn-lt"/>
                <a:ea typeface="+mn-ea"/>
                <a:cs typeface="+mn-cs"/>
              </a:rPr>
              <a:t>: 10.1177/074193251876483</a:t>
            </a:r>
          </a:p>
          <a:p>
            <a:r>
              <a:rPr lang="en-AU" sz="1200" b="0" i="0" u="none" strike="noStrike" kern="1200" baseline="0" dirty="0">
                <a:solidFill>
                  <a:schemeClr val="tx1"/>
                </a:solidFill>
                <a:latin typeface="+mn-lt"/>
                <a:ea typeface="+mn-ea"/>
                <a:cs typeface="+mn-cs"/>
              </a:rPr>
              <a:t>Hoover, W.A. &amp; </a:t>
            </a:r>
            <a:r>
              <a:rPr lang="en-AU" sz="1200" b="0" i="0" u="none" strike="noStrike" kern="1200" baseline="0" dirty="0" err="1">
                <a:solidFill>
                  <a:schemeClr val="tx1"/>
                </a:solidFill>
                <a:latin typeface="+mn-lt"/>
                <a:ea typeface="+mn-ea"/>
                <a:cs typeface="+mn-cs"/>
              </a:rPr>
              <a:t>Tunmer</a:t>
            </a:r>
            <a:r>
              <a:rPr lang="en-AU" sz="1200" b="0" i="0" u="none" strike="noStrike" kern="1200" baseline="0" dirty="0">
                <a:solidFill>
                  <a:schemeClr val="tx1"/>
                </a:solidFill>
                <a:latin typeface="+mn-lt"/>
                <a:ea typeface="+mn-ea"/>
                <a:cs typeface="+mn-cs"/>
              </a:rPr>
              <a:t>, W.E. (2018). </a:t>
            </a:r>
            <a:r>
              <a:rPr lang="en-US" sz="1200" b="0" i="0" u="none" strike="noStrike" kern="1200" baseline="0" dirty="0">
                <a:solidFill>
                  <a:schemeClr val="tx1"/>
                </a:solidFill>
                <a:latin typeface="+mn-lt"/>
                <a:ea typeface="+mn-ea"/>
                <a:cs typeface="+mn-cs"/>
              </a:rPr>
              <a:t>The Simple View of Reading: Three </a:t>
            </a:r>
            <a:r>
              <a:rPr lang="en-AU" sz="1200" b="0" i="0" u="none" strike="noStrike" kern="1200" baseline="0" dirty="0">
                <a:solidFill>
                  <a:schemeClr val="tx1"/>
                </a:solidFill>
                <a:latin typeface="+mn-lt"/>
                <a:ea typeface="+mn-ea"/>
                <a:cs typeface="+mn-cs"/>
              </a:rPr>
              <a:t>Assessments of Its Adequacy.</a:t>
            </a:r>
            <a:r>
              <a:rPr lang="en-AU" sz="1200" b="1" i="0" u="none" strike="noStrike" kern="1200" baseline="0" dirty="0">
                <a:solidFill>
                  <a:schemeClr val="tx1"/>
                </a:solidFill>
                <a:latin typeface="+mn-lt"/>
                <a:ea typeface="+mn-ea"/>
                <a:cs typeface="+mn-cs"/>
              </a:rPr>
              <a:t> </a:t>
            </a:r>
            <a:r>
              <a:rPr lang="en-AU" sz="1200" b="0" i="1" u="none" strike="noStrike" kern="1200" baseline="0" dirty="0">
                <a:solidFill>
                  <a:schemeClr val="tx1"/>
                </a:solidFill>
                <a:latin typeface="+mn-lt"/>
                <a:ea typeface="+mn-ea"/>
                <a:cs typeface="+mn-cs"/>
              </a:rPr>
              <a:t>Remedial and Special Education</a:t>
            </a:r>
            <a:r>
              <a:rPr lang="en-AU" sz="1200" b="0" i="0" u="none" strike="noStrike" kern="1200" baseline="0" dirty="0">
                <a:solidFill>
                  <a:schemeClr val="tx1"/>
                </a:solidFill>
                <a:latin typeface="+mn-lt"/>
                <a:ea typeface="+mn-ea"/>
                <a:cs typeface="+mn-cs"/>
              </a:rPr>
              <a:t>, </a:t>
            </a:r>
            <a:r>
              <a:rPr lang="en-AU" sz="1200" b="0" i="1" u="none" strike="noStrike" kern="1200" baseline="0" dirty="0">
                <a:solidFill>
                  <a:schemeClr val="tx1"/>
                </a:solidFill>
                <a:latin typeface="+mn-lt"/>
                <a:ea typeface="+mn-ea"/>
                <a:cs typeface="+mn-cs"/>
              </a:rPr>
              <a:t>39</a:t>
            </a:r>
            <a:r>
              <a:rPr lang="en-AU" sz="1200" b="0" i="0" u="none" strike="noStrike" kern="1200" baseline="0" dirty="0">
                <a:solidFill>
                  <a:schemeClr val="tx1"/>
                </a:solidFill>
                <a:latin typeface="+mn-lt"/>
                <a:ea typeface="+mn-ea"/>
                <a:cs typeface="+mn-cs"/>
              </a:rPr>
              <a:t>(5), 304–312. </a:t>
            </a:r>
            <a:r>
              <a:rPr lang="en-AU" sz="1200" b="0" i="0" u="none" strike="noStrike" kern="1200" baseline="0" dirty="0" err="1">
                <a:solidFill>
                  <a:schemeClr val="tx1"/>
                </a:solidFill>
                <a:latin typeface="+mn-lt"/>
                <a:ea typeface="+mn-ea"/>
                <a:cs typeface="+mn-cs"/>
              </a:rPr>
              <a:t>doi</a:t>
            </a:r>
            <a:r>
              <a:rPr lang="en-AU" sz="1200" b="0" i="0" u="none" strike="noStrike" kern="1200" baseline="0" dirty="0">
                <a:solidFill>
                  <a:schemeClr val="tx1"/>
                </a:solidFill>
                <a:latin typeface="+mn-lt"/>
                <a:ea typeface="+mn-ea"/>
                <a:cs typeface="+mn-cs"/>
              </a:rPr>
              <a:t>: 10.1177/0741932518773154</a:t>
            </a:r>
            <a:endParaRPr lang="en-AU" b="0" dirty="0"/>
          </a:p>
        </p:txBody>
      </p:sp>
      <p:sp>
        <p:nvSpPr>
          <p:cNvPr id="4" name="Slide Number Placeholder 3"/>
          <p:cNvSpPr>
            <a:spLocks noGrp="1"/>
          </p:cNvSpPr>
          <p:nvPr>
            <p:ph type="sldNum" sz="quarter" idx="10"/>
          </p:nvPr>
        </p:nvSpPr>
        <p:spPr/>
        <p:txBody>
          <a:bodyPr/>
          <a:lstStyle/>
          <a:p>
            <a:fld id="{7BD809D2-06E8-4226-8412-9299323AC4E6}" type="slidenum">
              <a:rPr lang="en-AU" smtClean="0"/>
              <a:t>12</a:t>
            </a:fld>
            <a:endParaRPr lang="en-AU"/>
          </a:p>
        </p:txBody>
      </p:sp>
    </p:spTree>
    <p:extLst>
      <p:ext uri="{BB962C8B-B14F-4D97-AF65-F5344CB8AC3E}">
        <p14:creationId xmlns:p14="http://schemas.microsoft.com/office/powerpoint/2010/main" val="4998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a:t>
            </a:r>
            <a:r>
              <a:rPr lang="en-AU" dirty="0" err="1"/>
              <a:t>ReadOxford</a:t>
            </a:r>
            <a:r>
              <a:rPr lang="en-AU" baseline="0" dirty="0"/>
              <a:t> www.readoxford.org</a:t>
            </a:r>
          </a:p>
          <a:p>
            <a:endParaRPr lang="en-AU" dirty="0"/>
          </a:p>
        </p:txBody>
      </p:sp>
      <p:sp>
        <p:nvSpPr>
          <p:cNvPr id="4" name="Slide Number Placeholder 3"/>
          <p:cNvSpPr>
            <a:spLocks noGrp="1"/>
          </p:cNvSpPr>
          <p:nvPr>
            <p:ph type="sldNum" sz="quarter" idx="10"/>
          </p:nvPr>
        </p:nvSpPr>
        <p:spPr/>
        <p:txBody>
          <a:bodyPr/>
          <a:lstStyle/>
          <a:p>
            <a:fld id="{7BD809D2-06E8-4226-8412-9299323AC4E6}" type="slidenum">
              <a:rPr lang="en-AU" smtClean="0"/>
              <a:t>13</a:t>
            </a:fld>
            <a:endParaRPr lang="en-AU"/>
          </a:p>
        </p:txBody>
      </p:sp>
    </p:spTree>
    <p:extLst>
      <p:ext uri="{BB962C8B-B14F-4D97-AF65-F5344CB8AC3E}">
        <p14:creationId xmlns:p14="http://schemas.microsoft.com/office/powerpoint/2010/main" val="2812665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8560" indent="-408560">
              <a:spcBef>
                <a:spcPts val="533"/>
              </a:spcBef>
              <a:buFont typeface="Arial" panose="020B0604020202020204" pitchFamily="34" charset="0"/>
              <a:buChar char="•"/>
              <a:defRPr sz="2000"/>
            </a:pPr>
            <a:r>
              <a:rPr lang="en-AU" sz="1200" dirty="0">
                <a:latin typeface="Helvetica" pitchFamily="2" charset="0"/>
              </a:rPr>
              <a:t>Written language is a new skill as far as the evolution of the brain is concerned. It is not naturally acquired like spoken language.</a:t>
            </a:r>
          </a:p>
          <a:p>
            <a:pPr marL="408560" indent="-408560">
              <a:spcBef>
                <a:spcPts val="400"/>
              </a:spcBef>
              <a:defRPr sz="2000"/>
            </a:pPr>
            <a:endParaRPr lang="en-AU" sz="1200" dirty="0">
              <a:latin typeface="Helvetica" pitchFamily="2" charset="0"/>
            </a:endParaRPr>
          </a:p>
          <a:p>
            <a:pPr marL="408560" indent="-408560">
              <a:spcBef>
                <a:spcPts val="533"/>
              </a:spcBef>
              <a:buFont typeface="Arial" panose="020B0604020202020204" pitchFamily="34" charset="0"/>
              <a:buChar char="•"/>
              <a:defRPr sz="2000"/>
            </a:pPr>
            <a:r>
              <a:rPr lang="en-AU" sz="1200" dirty="0">
                <a:latin typeface="Helvetica" pitchFamily="2" charset="0"/>
              </a:rPr>
              <a:t>There is no single ‘reading’ area of the brain. Making sense of the printed word requires making connections between regions of the brain that were originally devoted to other processes. </a:t>
            </a:r>
          </a:p>
          <a:p>
            <a:pPr marL="408560" indent="-408560">
              <a:spcBef>
                <a:spcPts val="400"/>
              </a:spcBef>
              <a:defRPr sz="2000"/>
            </a:pPr>
            <a:endParaRPr lang="en-AU" sz="1200" dirty="0">
              <a:latin typeface="Helvetica" pitchFamily="2" charset="0"/>
            </a:endParaRPr>
          </a:p>
          <a:p>
            <a:pPr marL="408560" indent="-408560">
              <a:spcBef>
                <a:spcPts val="533"/>
              </a:spcBef>
              <a:buFont typeface="Arial" panose="020B0604020202020204" pitchFamily="34" charset="0"/>
              <a:buChar char="•"/>
              <a:defRPr sz="2000"/>
            </a:pPr>
            <a:r>
              <a:rPr lang="en-AU" sz="1200" dirty="0">
                <a:latin typeface="Helvetica" pitchFamily="2" charset="0"/>
              </a:rPr>
              <a:t>Whole language teaching assumes that learning to read involves switching on a reading centre in the brain. It’s not that simple. A complex set of neuronal circuitry needs to be deliberately created.</a:t>
            </a:r>
          </a:p>
          <a:p>
            <a:endParaRPr lang="en-US" dirty="0"/>
          </a:p>
          <a:p>
            <a:endParaRPr lang="en-US" dirty="0"/>
          </a:p>
        </p:txBody>
      </p:sp>
      <p:sp>
        <p:nvSpPr>
          <p:cNvPr id="4" name="Slide Number Placeholder 3"/>
          <p:cNvSpPr>
            <a:spLocks noGrp="1"/>
          </p:cNvSpPr>
          <p:nvPr>
            <p:ph type="sldNum" sz="quarter" idx="10"/>
          </p:nvPr>
        </p:nvSpPr>
        <p:spPr/>
        <p:txBody>
          <a:bodyPr/>
          <a:lstStyle/>
          <a:p>
            <a:fld id="{0974C29F-E437-E547-BED8-29D2E7965F01}" type="slidenum">
              <a:rPr lang="en-US" smtClean="0"/>
              <a:t>14</a:t>
            </a:fld>
            <a:endParaRPr lang="en-US"/>
          </a:p>
        </p:txBody>
      </p:sp>
    </p:spTree>
    <p:extLst>
      <p:ext uri="{BB962C8B-B14F-4D97-AF65-F5344CB8AC3E}">
        <p14:creationId xmlns:p14="http://schemas.microsoft.com/office/powerpoint/2010/main" val="40348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err="1">
                <a:latin typeface="Helvetica" pitchFamily="2" charset="0"/>
              </a:rPr>
              <a:t>Ehri</a:t>
            </a:r>
            <a:r>
              <a:rPr lang="en-AU" sz="1200" dirty="0">
                <a:latin typeface="Helvetica" pitchFamily="2" charset="0"/>
              </a:rPr>
              <a:t>, L. (2013). Orthographic mapping in the acquisition of sight word reading, spelling memory, and 	vocabulary learning, </a:t>
            </a:r>
            <a:r>
              <a:rPr lang="en-AU" sz="1200" i="1" dirty="0">
                <a:latin typeface="Helvetica" pitchFamily="2" charset="0"/>
              </a:rPr>
              <a:t>Scientific Studies of Reading</a:t>
            </a:r>
            <a:r>
              <a:rPr lang="en-AU" sz="1200" dirty="0">
                <a:latin typeface="Helvetica" pitchFamily="2" charset="0"/>
              </a:rPr>
              <a:t>, </a:t>
            </a:r>
            <a:r>
              <a:rPr lang="en-AU" sz="1200" i="1" dirty="0">
                <a:latin typeface="Helvetica" pitchFamily="2" charset="0"/>
              </a:rPr>
              <a:t>18</a:t>
            </a:r>
            <a:r>
              <a:rPr lang="en-AU" sz="1200" dirty="0">
                <a:latin typeface="Helvetica" pitchFamily="2" charset="0"/>
              </a:rPr>
              <a:t>, 5-21.</a:t>
            </a:r>
          </a:p>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15</a:t>
            </a:fld>
            <a:endParaRPr lang="en-US"/>
          </a:p>
        </p:txBody>
      </p:sp>
    </p:spTree>
    <p:extLst>
      <p:ext uri="{BB962C8B-B14F-4D97-AF65-F5344CB8AC3E}">
        <p14:creationId xmlns:p14="http://schemas.microsoft.com/office/powerpoint/2010/main" val="49266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Helvetica" pitchFamily="2" charset="0"/>
              </a:rPr>
              <a:t>Share, D.L. (1995). </a:t>
            </a:r>
            <a:r>
              <a:rPr lang="en-AU" sz="1200" dirty="0">
                <a:latin typeface="Helvetica" pitchFamily="2" charset="0"/>
              </a:rPr>
              <a:t>Phonological recoding and self-teaching: sine qua non of reading acquisition. </a:t>
            </a:r>
            <a:r>
              <a:rPr lang="en-AU" sz="1200" i="1" dirty="0">
                <a:latin typeface="Helvetica" pitchFamily="2" charset="0"/>
              </a:rPr>
              <a:t>Cognition</a:t>
            </a:r>
            <a:r>
              <a:rPr lang="en-AU" sz="1200" dirty="0">
                <a:latin typeface="Helvetica" pitchFamily="2" charset="0"/>
              </a:rPr>
              <a:t>, </a:t>
            </a:r>
            <a:r>
              <a:rPr lang="en-AU" sz="1200" i="1" dirty="0">
                <a:latin typeface="Helvetica" pitchFamily="2" charset="0"/>
              </a:rPr>
              <a:t>55</a:t>
            </a:r>
            <a:r>
              <a:rPr lang="en-AU" sz="1200" dirty="0">
                <a:latin typeface="Helvetica" pitchFamily="2" charset="0"/>
              </a:rPr>
              <a:t>, 151-218.</a:t>
            </a:r>
          </a:p>
          <a:p>
            <a:r>
              <a:rPr lang="en-AU" sz="1200" dirty="0">
                <a:latin typeface="Helvetica" pitchFamily="2" charset="0"/>
              </a:rPr>
              <a:t>	</a:t>
            </a:r>
          </a:p>
          <a:p>
            <a:r>
              <a:rPr lang="en-AU" sz="1200" dirty="0">
                <a:latin typeface="Helvetica" pitchFamily="2" charset="0"/>
              </a:rPr>
              <a:t>Cunningham, A.E., Perry, K.E., Stanovich, K.E. &amp; Share, D. (2002). Orthographic learning during reading: examining the role of self-teaching, </a:t>
            </a:r>
            <a:r>
              <a:rPr lang="en-AU" sz="1200" i="1" dirty="0">
                <a:latin typeface="Helvetica" pitchFamily="2" charset="0"/>
              </a:rPr>
              <a:t>Journal of Experimental Child Psychology</a:t>
            </a:r>
            <a:r>
              <a:rPr lang="en-AU" sz="1200" dirty="0">
                <a:latin typeface="Helvetica" pitchFamily="2" charset="0"/>
              </a:rPr>
              <a:t>, 82, 185-199</a:t>
            </a:r>
          </a:p>
          <a:p>
            <a:r>
              <a:rPr lang="en-AU" sz="1200" dirty="0">
                <a:latin typeface="Helvetica" pitchFamily="2" charset="0"/>
              </a:rPr>
              <a:t>	</a:t>
            </a:r>
          </a:p>
          <a:p>
            <a:r>
              <a:rPr lang="en-AU" sz="1200" dirty="0">
                <a:latin typeface="Helvetica" pitchFamily="2" charset="0"/>
              </a:rPr>
              <a:t>Tucker, R., Castles, A., Laroche, A., &amp; Deacon, H. (2016). The nature of orthographic learning in self-teaching: Testing the extent of transfer. </a:t>
            </a:r>
            <a:r>
              <a:rPr lang="en-AU" sz="1200" i="1" dirty="0">
                <a:latin typeface="Helvetica" pitchFamily="2" charset="0"/>
              </a:rPr>
              <a:t>Journal of Experimental Child Psychology</a:t>
            </a:r>
            <a:r>
              <a:rPr lang="en-AU" sz="1200" dirty="0">
                <a:latin typeface="Helvetica" pitchFamily="2" charset="0"/>
              </a:rPr>
              <a:t>, </a:t>
            </a:r>
            <a:r>
              <a:rPr lang="en-AU" sz="1200" i="1" dirty="0">
                <a:latin typeface="Helvetica" pitchFamily="2" charset="0"/>
              </a:rPr>
              <a:t>145</a:t>
            </a:r>
            <a:r>
              <a:rPr lang="en-AU" sz="1200" dirty="0">
                <a:latin typeface="Helvetica" pitchFamily="2" charset="0"/>
              </a:rPr>
              <a:t>, 79-94</a:t>
            </a:r>
            <a:endParaRPr lang="en-US" sz="1200" dirty="0">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087826D2-E60C-7747-B80F-9ADD16E740F7}" type="slidenum">
              <a:rPr lang="en-US" smtClean="0"/>
              <a:t>16</a:t>
            </a:fld>
            <a:endParaRPr lang="en-US"/>
          </a:p>
        </p:txBody>
      </p:sp>
    </p:spTree>
    <p:extLst>
      <p:ext uri="{BB962C8B-B14F-4D97-AF65-F5344CB8AC3E}">
        <p14:creationId xmlns:p14="http://schemas.microsoft.com/office/powerpoint/2010/main" val="169550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2174-3F0F-E644-99CE-9D58D65C58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6299A4-4FDC-0846-8AB3-EFB192FB24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322EE1-6A7A-2C46-8BD8-253F954FFA7F}"/>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5" name="Footer Placeholder 4">
            <a:extLst>
              <a:ext uri="{FF2B5EF4-FFF2-40B4-BE49-F238E27FC236}">
                <a16:creationId xmlns:a16="http://schemas.microsoft.com/office/drawing/2014/main" id="{70A87638-AEC8-3345-9541-D4E9B605F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491B8-7627-6443-8963-48E8ECC98100}"/>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250789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2EAD-1B69-6A46-A184-11A4565B1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78447F-5E98-C44E-8FA9-C37241E5E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07793-D4FC-FE46-B1FF-03342B8D6B99}"/>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5" name="Footer Placeholder 4">
            <a:extLst>
              <a:ext uri="{FF2B5EF4-FFF2-40B4-BE49-F238E27FC236}">
                <a16:creationId xmlns:a16="http://schemas.microsoft.com/office/drawing/2014/main" id="{2448AD8F-B039-A242-A029-7157C0B41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50ACE-CC09-BF41-B5FC-F7C750A8FEFA}"/>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102461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C2B9CC-04F7-7A4C-BA58-F89351712B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6232D5-9EBD-7048-BF75-04DB0F580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B0CBB-7ACC-4D41-AF4D-3F82BE23BCD5}"/>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5" name="Footer Placeholder 4">
            <a:extLst>
              <a:ext uri="{FF2B5EF4-FFF2-40B4-BE49-F238E27FC236}">
                <a16:creationId xmlns:a16="http://schemas.microsoft.com/office/drawing/2014/main" id="{80E0B51A-3D3D-6C43-8C0F-29195747E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8DA18-473B-DF46-96E6-80C34EBF515B}"/>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413610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E581-B205-E146-B634-8DA34E4D6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41E84-8DA9-6A43-B484-1C74D0E1C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63073-BB2D-BF4B-ACD9-970954D7221F}"/>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5" name="Footer Placeholder 4">
            <a:extLst>
              <a:ext uri="{FF2B5EF4-FFF2-40B4-BE49-F238E27FC236}">
                <a16:creationId xmlns:a16="http://schemas.microsoft.com/office/drawing/2014/main" id="{70C6F1BE-FBD1-4D46-842F-5969B2D7C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6F8E1-5041-6F41-81B2-676CA4F1EA89}"/>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31322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BB12-D17F-7A42-A911-E90002405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EA2480-C8DC-464A-AD91-803CBFD5A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524F8C-A7BA-3142-8B6C-B0CB2E196EF6}"/>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5" name="Footer Placeholder 4">
            <a:extLst>
              <a:ext uri="{FF2B5EF4-FFF2-40B4-BE49-F238E27FC236}">
                <a16:creationId xmlns:a16="http://schemas.microsoft.com/office/drawing/2014/main" id="{E2380FEA-980D-BC4B-9084-1C6B3BBC0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501F3-773C-4140-ACA6-0B98295C7FD2}"/>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309099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8537-4F3C-9444-A710-44294CE9EB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94D03-FA54-2848-BB1B-907E306519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824CCB-43AE-D542-B25B-7878695572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5312A-FC3E-814F-BC5E-761453AF5D38}"/>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6" name="Footer Placeholder 5">
            <a:extLst>
              <a:ext uri="{FF2B5EF4-FFF2-40B4-BE49-F238E27FC236}">
                <a16:creationId xmlns:a16="http://schemas.microsoft.com/office/drawing/2014/main" id="{2F772A72-448B-3749-A11D-54B7E78E7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629B2-37F9-6E46-9109-E2C65B16CFFB}"/>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378928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D991-B92B-7245-9B9F-B2B09AC541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AE495C-62A6-3B48-BEC1-EE752A0A40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945FB-443D-1641-937A-C13243455F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1387D5-32CE-3C46-A85A-886600779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43E82-0CE6-9944-9D62-EA85F6B29F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4BA432-0B05-974D-9B5C-C83E19F78349}"/>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8" name="Footer Placeholder 7">
            <a:extLst>
              <a:ext uri="{FF2B5EF4-FFF2-40B4-BE49-F238E27FC236}">
                <a16:creationId xmlns:a16="http://schemas.microsoft.com/office/drawing/2014/main" id="{563B0952-7B7B-4642-B512-EC41F0FEA7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EB3BD5-7C14-DA49-AC47-8EC5D994537D}"/>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60510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196-21F3-AE4F-B870-2D2A36D92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D3ED12-B52E-CC4F-B973-BE9851237385}"/>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4" name="Footer Placeholder 3">
            <a:extLst>
              <a:ext uri="{FF2B5EF4-FFF2-40B4-BE49-F238E27FC236}">
                <a16:creationId xmlns:a16="http://schemas.microsoft.com/office/drawing/2014/main" id="{5BA117DA-6AD5-9742-A3E9-A3E261227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F6F8FE-02E1-AF4B-8368-E854200DA982}"/>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147131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03DDB4-D0C8-DA45-A0E9-ABF473047AA3}"/>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3" name="Footer Placeholder 2">
            <a:extLst>
              <a:ext uri="{FF2B5EF4-FFF2-40B4-BE49-F238E27FC236}">
                <a16:creationId xmlns:a16="http://schemas.microsoft.com/office/drawing/2014/main" id="{EDAB9E61-1AB5-E244-A62D-4AE997F2EA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B4AFA5-56E8-E34B-B715-0397EAE806FF}"/>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176448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F4C9-BB2E-FB42-8FF1-5F29EBBAA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F3E0C6-ACE0-444B-A929-6899D77E3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47C6E1-C935-1843-A379-6414C58FF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D0824-0D15-F943-A2E3-8FD2C40C6E6E}"/>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6" name="Footer Placeholder 5">
            <a:extLst>
              <a:ext uri="{FF2B5EF4-FFF2-40B4-BE49-F238E27FC236}">
                <a16:creationId xmlns:a16="http://schemas.microsoft.com/office/drawing/2014/main" id="{DDFC911A-0555-DA48-8BDF-F85385E3E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8B08E9-D3EF-7C4A-B7A2-D214A10C8693}"/>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425521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6233-B962-5C47-B516-4C1080F8D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6C1FF9-DC9A-8343-B881-FB49BF921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6CA946F-2FB6-1E40-97FF-F56965A43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F57C-24E6-C440-B95F-D5DBC9C9F2F2}"/>
              </a:ext>
            </a:extLst>
          </p:cNvPr>
          <p:cNvSpPr>
            <a:spLocks noGrp="1"/>
          </p:cNvSpPr>
          <p:nvPr>
            <p:ph type="dt" sz="half" idx="10"/>
          </p:nvPr>
        </p:nvSpPr>
        <p:spPr/>
        <p:txBody>
          <a:bodyPr/>
          <a:lstStyle/>
          <a:p>
            <a:fld id="{50DC4ACF-DFCB-1540-9A46-DAAC51D2E74A}" type="datetimeFigureOut">
              <a:rPr lang="en-US" smtClean="0"/>
              <a:t>9/11/19</a:t>
            </a:fld>
            <a:endParaRPr lang="en-US"/>
          </a:p>
        </p:txBody>
      </p:sp>
      <p:sp>
        <p:nvSpPr>
          <p:cNvPr id="6" name="Footer Placeholder 5">
            <a:extLst>
              <a:ext uri="{FF2B5EF4-FFF2-40B4-BE49-F238E27FC236}">
                <a16:creationId xmlns:a16="http://schemas.microsoft.com/office/drawing/2014/main" id="{C531FD93-B6EC-F84F-84BC-3A5813975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EA9E7-0F8D-B644-BAF6-83208DA574AE}"/>
              </a:ext>
            </a:extLst>
          </p:cNvPr>
          <p:cNvSpPr>
            <a:spLocks noGrp="1"/>
          </p:cNvSpPr>
          <p:nvPr>
            <p:ph type="sldNum" sz="quarter" idx="12"/>
          </p:nvPr>
        </p:nvSpPr>
        <p:spPr/>
        <p:txBody>
          <a:bodyPr/>
          <a:lstStyle/>
          <a:p>
            <a:fld id="{C467BCA7-8596-7D4C-B765-9A6A3E56D9D5}" type="slidenum">
              <a:rPr lang="en-US" smtClean="0"/>
              <a:t>‹#›</a:t>
            </a:fld>
            <a:endParaRPr lang="en-US"/>
          </a:p>
        </p:txBody>
      </p:sp>
    </p:spTree>
    <p:extLst>
      <p:ext uri="{BB962C8B-B14F-4D97-AF65-F5344CB8AC3E}">
        <p14:creationId xmlns:p14="http://schemas.microsoft.com/office/powerpoint/2010/main" val="193264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B61F-44FD-EE48-8ADF-105EA5DE8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F40FDE-932D-CB44-B678-FDB1EF3D3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2358E-C4D5-2540-89FE-02D601B74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C4ACF-DFCB-1540-9A46-DAAC51D2E74A}" type="datetimeFigureOut">
              <a:rPr lang="en-US" smtClean="0"/>
              <a:t>9/11/19</a:t>
            </a:fld>
            <a:endParaRPr lang="en-US"/>
          </a:p>
        </p:txBody>
      </p:sp>
      <p:sp>
        <p:nvSpPr>
          <p:cNvPr id="5" name="Footer Placeholder 4">
            <a:extLst>
              <a:ext uri="{FF2B5EF4-FFF2-40B4-BE49-F238E27FC236}">
                <a16:creationId xmlns:a16="http://schemas.microsoft.com/office/drawing/2014/main" id="{BA70E9B3-BECB-CC47-99AD-CFAF76557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2E803-5EA3-B942-9924-3B4A9DBD7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7BCA7-8596-7D4C-B765-9A6A3E56D9D5}" type="slidenum">
              <a:rPr lang="en-US" smtClean="0"/>
              <a:t>‹#›</a:t>
            </a:fld>
            <a:endParaRPr lang="en-US"/>
          </a:p>
        </p:txBody>
      </p:sp>
    </p:spTree>
    <p:extLst>
      <p:ext uri="{BB962C8B-B14F-4D97-AF65-F5344CB8AC3E}">
        <p14:creationId xmlns:p14="http://schemas.microsoft.com/office/powerpoint/2010/main" val="50004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tiff"/><Relationship Id="rId7"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hyperlink" Target="http://www.multilit.com/" TargetMode="External"/><Relationship Id="rId4" Type="http://schemas.openxmlformats.org/officeDocument/2006/relationships/image" Target="../media/image35.tif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DFCC8-3A40-8145-A336-54311BFF79AC}"/>
              </a:ext>
            </a:extLst>
          </p:cNvPr>
          <p:cNvSpPr>
            <a:spLocks noGrp="1"/>
          </p:cNvSpPr>
          <p:nvPr>
            <p:ph type="ctrTitle"/>
          </p:nvPr>
        </p:nvSpPr>
        <p:spPr>
          <a:xfrm>
            <a:off x="5864660" y="2619475"/>
            <a:ext cx="6084701" cy="734292"/>
          </a:xfrm>
        </p:spPr>
        <p:txBody>
          <a:bodyPr anchor="t">
            <a:noAutofit/>
          </a:bodyPr>
          <a:lstStyle/>
          <a:p>
            <a:r>
              <a:rPr lang="en-US" sz="2400" b="1" dirty="0">
                <a:solidFill>
                  <a:schemeClr val="bg1"/>
                </a:solidFill>
                <a:latin typeface="Helvetica" pitchFamily="2" charset="0"/>
              </a:rPr>
              <a:t>How the ‘Reading Wars’ are being fought in Australia</a:t>
            </a:r>
            <a:endParaRPr lang="en-US" sz="4000" dirty="0">
              <a:solidFill>
                <a:schemeClr val="bg1"/>
              </a:solidFill>
              <a:latin typeface="Helvetica" pitchFamily="2" charset="0"/>
            </a:endParaRPr>
          </a:p>
        </p:txBody>
      </p:sp>
      <p:sp>
        <p:nvSpPr>
          <p:cNvPr id="3" name="Subtitle 2">
            <a:extLst>
              <a:ext uri="{FF2B5EF4-FFF2-40B4-BE49-F238E27FC236}">
                <a16:creationId xmlns:a16="http://schemas.microsoft.com/office/drawing/2014/main" id="{587D4190-E72C-0742-B179-380C78B62972}"/>
              </a:ext>
            </a:extLst>
          </p:cNvPr>
          <p:cNvSpPr>
            <a:spLocks noGrp="1"/>
          </p:cNvSpPr>
          <p:nvPr>
            <p:ph type="subTitle" idx="1"/>
          </p:nvPr>
        </p:nvSpPr>
        <p:spPr>
          <a:xfrm>
            <a:off x="5903949" y="3693799"/>
            <a:ext cx="6006121" cy="1810898"/>
          </a:xfrm>
        </p:spPr>
        <p:txBody>
          <a:bodyPr anchor="b">
            <a:noAutofit/>
          </a:bodyPr>
          <a:lstStyle/>
          <a:p>
            <a:r>
              <a:rPr lang="en-US" sz="1600" b="1" dirty="0">
                <a:solidFill>
                  <a:srgbClr val="FF2080"/>
                </a:solidFill>
                <a:latin typeface="Helvetica" pitchFamily="2" charset="0"/>
              </a:rPr>
              <a:t>Dr Jennifer Buckingham</a:t>
            </a:r>
          </a:p>
          <a:p>
            <a:r>
              <a:rPr lang="en-US" sz="1600" b="1" dirty="0">
                <a:solidFill>
                  <a:srgbClr val="FF2080"/>
                </a:solidFill>
                <a:latin typeface="Helvetica" pitchFamily="2" charset="0"/>
              </a:rPr>
              <a:t>Director of Strategy and Senior Research Fellow, </a:t>
            </a:r>
            <a:r>
              <a:rPr lang="en-US" sz="1600" b="1" dirty="0" err="1">
                <a:solidFill>
                  <a:srgbClr val="FF2080"/>
                </a:solidFill>
                <a:latin typeface="Helvetica" pitchFamily="2" charset="0"/>
              </a:rPr>
              <a:t>MultiLit</a:t>
            </a:r>
            <a:endParaRPr lang="en-US" sz="1600" b="1" dirty="0">
              <a:solidFill>
                <a:srgbClr val="FF2080"/>
              </a:solidFill>
              <a:latin typeface="Helvetica" pitchFamily="2" charset="0"/>
            </a:endParaRPr>
          </a:p>
          <a:p>
            <a:r>
              <a:rPr lang="en-US" sz="1600" b="1" dirty="0">
                <a:solidFill>
                  <a:srgbClr val="FF2080"/>
                </a:solidFill>
                <a:latin typeface="Helvetica" pitchFamily="2" charset="0"/>
              </a:rPr>
              <a:t>Founder, Five from Five project</a:t>
            </a:r>
          </a:p>
          <a:p>
            <a:r>
              <a:rPr lang="en-US" sz="1600" dirty="0">
                <a:solidFill>
                  <a:srgbClr val="FF2080"/>
                </a:solidFill>
                <a:latin typeface="Helvetica" pitchFamily="2" charset="0"/>
              </a:rPr>
              <a:t>Find me on twitter: @</a:t>
            </a:r>
            <a:r>
              <a:rPr lang="en-US" sz="1600" dirty="0" err="1">
                <a:solidFill>
                  <a:srgbClr val="FF2080"/>
                </a:solidFill>
                <a:latin typeface="Helvetica" pitchFamily="2" charset="0"/>
              </a:rPr>
              <a:t>buckingham_j</a:t>
            </a:r>
            <a:endParaRPr lang="en-US" sz="1600" dirty="0">
              <a:solidFill>
                <a:srgbClr val="FF2080"/>
              </a:solidFill>
              <a:latin typeface="Helvetica" pitchFamily="2" charset="0"/>
            </a:endParaRPr>
          </a:p>
          <a:p>
            <a:endParaRPr lang="en-US" sz="1600" dirty="0">
              <a:solidFill>
                <a:srgbClr val="FF2080"/>
              </a:solidFill>
              <a:latin typeface="Helvetica" pitchFamily="2" charset="0"/>
            </a:endParaRPr>
          </a:p>
        </p:txBody>
      </p:sp>
      <p:sp>
        <p:nvSpPr>
          <p:cNvPr id="21" name="Freeform: Shape 20">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DAB370F-BF63-E749-9888-9B9B0ABC2A82}"/>
              </a:ext>
            </a:extLst>
          </p:cNvPr>
          <p:cNvPicPr>
            <a:picLocks noChangeAspect="1"/>
          </p:cNvPicPr>
          <p:nvPr/>
        </p:nvPicPr>
        <p:blipFill>
          <a:blip r:embed="rId2"/>
          <a:stretch>
            <a:fillRect/>
          </a:stretch>
        </p:blipFill>
        <p:spPr>
          <a:xfrm>
            <a:off x="137244" y="2544243"/>
            <a:ext cx="4946256" cy="884757"/>
          </a:xfrm>
          <a:prstGeom prst="rect">
            <a:avLst/>
          </a:prstGeom>
        </p:spPr>
      </p:pic>
      <p:sp>
        <p:nvSpPr>
          <p:cNvPr id="15" name="Subtitle 2">
            <a:extLst>
              <a:ext uri="{FF2B5EF4-FFF2-40B4-BE49-F238E27FC236}">
                <a16:creationId xmlns:a16="http://schemas.microsoft.com/office/drawing/2014/main" id="{D3AF3184-56A2-734E-8F98-3575301F2549}"/>
              </a:ext>
            </a:extLst>
          </p:cNvPr>
          <p:cNvSpPr txBox="1">
            <a:spLocks/>
          </p:cNvSpPr>
          <p:nvPr/>
        </p:nvSpPr>
        <p:spPr>
          <a:xfrm>
            <a:off x="6247296" y="5385388"/>
            <a:ext cx="5319431" cy="97218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err="1">
                <a:solidFill>
                  <a:schemeClr val="bg1"/>
                </a:solidFill>
                <a:latin typeface="Helvetica" pitchFamily="2" charset="0"/>
              </a:rPr>
              <a:t>researchED</a:t>
            </a:r>
            <a:r>
              <a:rPr lang="en-US" sz="2000" dirty="0">
                <a:solidFill>
                  <a:schemeClr val="bg1"/>
                </a:solidFill>
                <a:latin typeface="Helvetica" pitchFamily="2" charset="0"/>
              </a:rPr>
              <a:t> National Conference</a:t>
            </a:r>
          </a:p>
          <a:p>
            <a:r>
              <a:rPr lang="en-US" sz="2000" dirty="0">
                <a:solidFill>
                  <a:schemeClr val="bg1"/>
                </a:solidFill>
                <a:latin typeface="Helvetica" pitchFamily="2" charset="0"/>
              </a:rPr>
              <a:t>Chobham Academy, 7 September 2019</a:t>
            </a:r>
          </a:p>
        </p:txBody>
      </p:sp>
      <p:sp>
        <p:nvSpPr>
          <p:cNvPr id="4" name="TextBox 3">
            <a:extLst>
              <a:ext uri="{FF2B5EF4-FFF2-40B4-BE49-F238E27FC236}">
                <a16:creationId xmlns:a16="http://schemas.microsoft.com/office/drawing/2014/main" id="{F66D8DAD-AFEB-EB47-90CF-931B3C569BB8}"/>
              </a:ext>
            </a:extLst>
          </p:cNvPr>
          <p:cNvSpPr txBox="1"/>
          <p:nvPr/>
        </p:nvSpPr>
        <p:spPr>
          <a:xfrm>
            <a:off x="5379352" y="831687"/>
            <a:ext cx="6839310" cy="1631216"/>
          </a:xfrm>
          <a:prstGeom prst="rect">
            <a:avLst/>
          </a:prstGeom>
          <a:noFill/>
        </p:spPr>
        <p:txBody>
          <a:bodyPr wrap="square" rtlCol="0">
            <a:spAutoFit/>
          </a:bodyPr>
          <a:lstStyle/>
          <a:p>
            <a:pPr algn="ctr"/>
            <a:r>
              <a:rPr lang="en-US" sz="3600" b="1" dirty="0">
                <a:solidFill>
                  <a:schemeClr val="bg1"/>
                </a:solidFill>
                <a:latin typeface="Helvetica" pitchFamily="2" charset="0"/>
              </a:rPr>
              <a:t>“Great results can be achieved with small forces” </a:t>
            </a:r>
          </a:p>
          <a:p>
            <a:pPr algn="ctr"/>
            <a:r>
              <a:rPr lang="en-US" sz="2800" b="1" dirty="0">
                <a:solidFill>
                  <a:schemeClr val="bg1"/>
                </a:solidFill>
                <a:latin typeface="Helvetica" pitchFamily="2" charset="0"/>
              </a:rPr>
              <a:t>– Sun Tzu</a:t>
            </a:r>
            <a:endParaRPr lang="en-US" sz="2800" dirty="0"/>
          </a:p>
        </p:txBody>
      </p:sp>
    </p:spTree>
    <p:extLst>
      <p:ext uri="{BB962C8B-B14F-4D97-AF65-F5344CB8AC3E}">
        <p14:creationId xmlns:p14="http://schemas.microsoft.com/office/powerpoint/2010/main" val="107477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E953-E31B-174D-BF90-78072B2B3881}"/>
              </a:ext>
            </a:extLst>
          </p:cNvPr>
          <p:cNvSpPr>
            <a:spLocks noGrp="1"/>
          </p:cNvSpPr>
          <p:nvPr>
            <p:ph type="title"/>
          </p:nvPr>
        </p:nvSpPr>
        <p:spPr>
          <a:xfrm>
            <a:off x="173901" y="371876"/>
            <a:ext cx="11250161" cy="1143000"/>
          </a:xfrm>
        </p:spPr>
        <p:txBody>
          <a:bodyPr>
            <a:normAutofit/>
          </a:bodyPr>
          <a:lstStyle/>
          <a:p>
            <a:r>
              <a:rPr lang="en-US" sz="3600" b="1" dirty="0">
                <a:latin typeface="Helvetica" pitchFamily="2" charset="0"/>
              </a:rPr>
              <a:t>Evidence-based teaching: the five keys to reading</a:t>
            </a:r>
          </a:p>
        </p:txBody>
      </p:sp>
      <p:sp>
        <p:nvSpPr>
          <p:cNvPr id="3" name="Content Placeholder 2"/>
          <p:cNvSpPr>
            <a:spLocks noGrp="1"/>
          </p:cNvSpPr>
          <p:nvPr>
            <p:ph idx="1"/>
          </p:nvPr>
        </p:nvSpPr>
        <p:spPr>
          <a:xfrm>
            <a:off x="4564455" y="2213496"/>
            <a:ext cx="4457700" cy="615143"/>
          </a:xfrm>
        </p:spPr>
        <p:txBody>
          <a:bodyPr/>
          <a:lstStyle/>
          <a:p>
            <a:pPr marL="0" indent="0">
              <a:buNone/>
            </a:pPr>
            <a:r>
              <a:rPr lang="en-US" dirty="0">
                <a:solidFill>
                  <a:srgbClr val="FF0000"/>
                </a:solidFill>
                <a:latin typeface="Helvetica" pitchFamily="2" charset="0"/>
              </a:rPr>
              <a:t>Phonemic awareness</a:t>
            </a:r>
          </a:p>
        </p:txBody>
      </p:sp>
      <p:pic>
        <p:nvPicPr>
          <p:cNvPr id="5" name="Picture 4">
            <a:extLst>
              <a:ext uri="{FF2B5EF4-FFF2-40B4-BE49-F238E27FC236}">
                <a16:creationId xmlns:a16="http://schemas.microsoft.com/office/drawing/2014/main" id="{E708AAE7-E02A-2646-A9E9-78D61FFB6B85}"/>
              </a:ext>
            </a:extLst>
          </p:cNvPr>
          <p:cNvPicPr>
            <a:picLocks noChangeAspect="1"/>
          </p:cNvPicPr>
          <p:nvPr/>
        </p:nvPicPr>
        <p:blipFill>
          <a:blip r:embed="rId3"/>
          <a:stretch>
            <a:fillRect/>
          </a:stretch>
        </p:blipFill>
        <p:spPr>
          <a:xfrm>
            <a:off x="2443873" y="1929272"/>
            <a:ext cx="2120582" cy="4389516"/>
          </a:xfrm>
          <a:prstGeom prst="rect">
            <a:avLst/>
          </a:prstGeom>
        </p:spPr>
      </p:pic>
      <p:sp>
        <p:nvSpPr>
          <p:cNvPr id="6" name="Content Placeholder 2">
            <a:extLst>
              <a:ext uri="{FF2B5EF4-FFF2-40B4-BE49-F238E27FC236}">
                <a16:creationId xmlns:a16="http://schemas.microsoft.com/office/drawing/2014/main" id="{5F9AE8A1-8E9A-1A4A-8CB2-99A525230F11}"/>
              </a:ext>
            </a:extLst>
          </p:cNvPr>
          <p:cNvSpPr txBox="1">
            <a:spLocks/>
          </p:cNvSpPr>
          <p:nvPr/>
        </p:nvSpPr>
        <p:spPr>
          <a:xfrm>
            <a:off x="4564455" y="3082880"/>
            <a:ext cx="4457700" cy="6151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accent6"/>
                </a:solidFill>
              </a:rPr>
              <a:t>Phonics</a:t>
            </a:r>
          </a:p>
        </p:txBody>
      </p:sp>
      <p:sp>
        <p:nvSpPr>
          <p:cNvPr id="7" name="Content Placeholder 2">
            <a:extLst>
              <a:ext uri="{FF2B5EF4-FFF2-40B4-BE49-F238E27FC236}">
                <a16:creationId xmlns:a16="http://schemas.microsoft.com/office/drawing/2014/main" id="{0C5EEE05-FDEB-C043-B0F8-2A9C3214C6D2}"/>
              </a:ext>
            </a:extLst>
          </p:cNvPr>
          <p:cNvSpPr txBox="1">
            <a:spLocks/>
          </p:cNvSpPr>
          <p:nvPr/>
        </p:nvSpPr>
        <p:spPr>
          <a:xfrm>
            <a:off x="4564455" y="3871667"/>
            <a:ext cx="4457700" cy="6151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FFC000"/>
                </a:solidFill>
              </a:rPr>
              <a:t>Fluency</a:t>
            </a:r>
          </a:p>
        </p:txBody>
      </p:sp>
      <p:sp>
        <p:nvSpPr>
          <p:cNvPr id="8" name="Content Placeholder 2">
            <a:extLst>
              <a:ext uri="{FF2B5EF4-FFF2-40B4-BE49-F238E27FC236}">
                <a16:creationId xmlns:a16="http://schemas.microsoft.com/office/drawing/2014/main" id="{206E3954-4775-AF42-81CD-E49E639598BA}"/>
              </a:ext>
            </a:extLst>
          </p:cNvPr>
          <p:cNvSpPr txBox="1">
            <a:spLocks/>
          </p:cNvSpPr>
          <p:nvPr/>
        </p:nvSpPr>
        <p:spPr>
          <a:xfrm>
            <a:off x="4564455" y="4798376"/>
            <a:ext cx="4457700" cy="6151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accent3">
                    <a:lumMod val="75000"/>
                  </a:schemeClr>
                </a:solidFill>
              </a:rPr>
              <a:t>Vocabulary</a:t>
            </a:r>
          </a:p>
        </p:txBody>
      </p:sp>
      <p:sp>
        <p:nvSpPr>
          <p:cNvPr id="9" name="Content Placeholder 2">
            <a:extLst>
              <a:ext uri="{FF2B5EF4-FFF2-40B4-BE49-F238E27FC236}">
                <a16:creationId xmlns:a16="http://schemas.microsoft.com/office/drawing/2014/main" id="{B3F22865-AD72-B548-A98C-444924288A1F}"/>
              </a:ext>
            </a:extLst>
          </p:cNvPr>
          <p:cNvSpPr txBox="1">
            <a:spLocks/>
          </p:cNvSpPr>
          <p:nvPr/>
        </p:nvSpPr>
        <p:spPr>
          <a:xfrm>
            <a:off x="4564455" y="5659362"/>
            <a:ext cx="4457700" cy="6151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0D5C91"/>
                </a:solidFill>
              </a:rPr>
              <a:t>Comprehension</a:t>
            </a:r>
          </a:p>
        </p:txBody>
      </p:sp>
      <p:pic>
        <p:nvPicPr>
          <p:cNvPr id="10" name="Picture 9">
            <a:extLst>
              <a:ext uri="{FF2B5EF4-FFF2-40B4-BE49-F238E27FC236}">
                <a16:creationId xmlns:a16="http://schemas.microsoft.com/office/drawing/2014/main" id="{EB33AC2B-536E-0B40-B529-B1C8874F073B}"/>
              </a:ext>
            </a:extLst>
          </p:cNvPr>
          <p:cNvPicPr>
            <a:picLocks noChangeAspect="1"/>
          </p:cNvPicPr>
          <p:nvPr/>
        </p:nvPicPr>
        <p:blipFill>
          <a:blip r:embed="rId4"/>
          <a:stretch>
            <a:fillRect/>
          </a:stretch>
        </p:blipFill>
        <p:spPr>
          <a:xfrm>
            <a:off x="9129033" y="6062627"/>
            <a:ext cx="2865315" cy="512321"/>
          </a:xfrm>
          <a:prstGeom prst="rect">
            <a:avLst/>
          </a:prstGeom>
        </p:spPr>
      </p:pic>
    </p:spTree>
    <p:extLst>
      <p:ext uri="{BB962C8B-B14F-4D97-AF65-F5344CB8AC3E}">
        <p14:creationId xmlns:p14="http://schemas.microsoft.com/office/powerpoint/2010/main" val="319704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omprehension"/>
          <p:cNvSpPr txBox="1">
            <a:spLocks noGrp="1"/>
          </p:cNvSpPr>
          <p:nvPr>
            <p:ph type="title"/>
          </p:nvPr>
        </p:nvSpPr>
        <p:spPr>
          <a:xfrm>
            <a:off x="358130" y="731436"/>
            <a:ext cx="10972801" cy="1143001"/>
          </a:xfrm>
          <a:prstGeom prst="rect">
            <a:avLst/>
          </a:prstGeom>
        </p:spPr>
        <p:txBody>
          <a:bodyPr>
            <a:normAutofit/>
          </a:bodyPr>
          <a:lstStyle>
            <a:lvl1pPr>
              <a:defRPr>
                <a:solidFill>
                  <a:srgbClr val="215968"/>
                </a:solidFill>
              </a:defRPr>
            </a:lvl1pPr>
          </a:lstStyle>
          <a:p>
            <a:r>
              <a:rPr lang="en-AU" sz="4000" b="1" dirty="0">
                <a:solidFill>
                  <a:schemeClr val="tx1"/>
                </a:solidFill>
                <a:latin typeface="Helvetica" pitchFamily="2" charset="0"/>
              </a:rPr>
              <a:t>The Simple View of Reading</a:t>
            </a:r>
            <a:endParaRPr sz="4000" b="1" dirty="0">
              <a:solidFill>
                <a:schemeClr val="tx1"/>
              </a:solidFill>
              <a:latin typeface="Helvetica" pitchFamily="2" charset="0"/>
            </a:endParaRPr>
          </a:p>
        </p:txBody>
      </p:sp>
      <p:sp>
        <p:nvSpPr>
          <p:cNvPr id="228" name="There is growing evidence that reading comprehension is almost entirely dependent on decoding and vocabulary/listening comprehension.…"/>
          <p:cNvSpPr txBox="1">
            <a:spLocks noGrp="1"/>
          </p:cNvSpPr>
          <p:nvPr>
            <p:ph type="body" idx="1"/>
          </p:nvPr>
        </p:nvSpPr>
        <p:spPr>
          <a:xfrm>
            <a:off x="358130" y="1986650"/>
            <a:ext cx="11342733" cy="4364989"/>
          </a:xfrm>
          <a:prstGeom prst="rect">
            <a:avLst/>
          </a:prstGeom>
        </p:spPr>
        <p:txBody>
          <a:bodyPr>
            <a:normAutofit/>
          </a:bodyPr>
          <a:lstStyle/>
          <a:p>
            <a:pPr marL="274313" indent="-274313" defTabSz="217897">
              <a:spcBef>
                <a:spcPts val="133"/>
              </a:spcBef>
              <a:buNone/>
              <a:defRPr sz="1900"/>
            </a:pPr>
            <a:r>
              <a:rPr sz="2000" dirty="0">
                <a:latin typeface="Helvetica" pitchFamily="2" charset="0"/>
              </a:rPr>
              <a:t>	</a:t>
            </a:r>
            <a:endParaRPr lang="en-AU" sz="2000" dirty="0">
              <a:latin typeface="Helvetica" pitchFamily="2" charset="0"/>
            </a:endParaRPr>
          </a:p>
          <a:p>
            <a:pPr marL="274313" indent="-274313" defTabSz="217897">
              <a:spcBef>
                <a:spcPts val="133"/>
              </a:spcBef>
              <a:buNone/>
              <a:defRPr sz="1900"/>
            </a:pPr>
            <a:r>
              <a:rPr lang="en-AU" sz="2000" dirty="0">
                <a:latin typeface="Helvetica" pitchFamily="2" charset="0"/>
              </a:rPr>
              <a:t>	</a:t>
            </a:r>
            <a:r>
              <a:rPr sz="2000" dirty="0">
                <a:latin typeface="Helvetica" pitchFamily="2" charset="0"/>
              </a:rPr>
              <a:t>There is </a:t>
            </a:r>
            <a:r>
              <a:rPr lang="en-AU" sz="2000" dirty="0">
                <a:latin typeface="Helvetica" pitchFamily="2" charset="0"/>
              </a:rPr>
              <a:t>a large amount of consistent</a:t>
            </a:r>
            <a:r>
              <a:rPr sz="2000" dirty="0">
                <a:latin typeface="Helvetica" pitchFamily="2" charset="0"/>
              </a:rPr>
              <a:t> evidence that reading comprehension is almost entirely dependent on </a:t>
            </a:r>
            <a:r>
              <a:rPr lang="en-AU" sz="2000" dirty="0">
                <a:latin typeface="Helvetica" pitchFamily="2" charset="0"/>
              </a:rPr>
              <a:t>word recognition</a:t>
            </a:r>
            <a:r>
              <a:rPr sz="2000" dirty="0">
                <a:latin typeface="Helvetica" pitchFamily="2" charset="0"/>
              </a:rPr>
              <a:t> and l</a:t>
            </a:r>
            <a:r>
              <a:rPr lang="en-AU" sz="2000" dirty="0" err="1">
                <a:latin typeface="Helvetica" pitchFamily="2" charset="0"/>
              </a:rPr>
              <a:t>anguage</a:t>
            </a:r>
            <a:r>
              <a:rPr sz="2000" dirty="0">
                <a:latin typeface="Helvetica" pitchFamily="2" charset="0"/>
              </a:rPr>
              <a:t> comprehension.</a:t>
            </a:r>
          </a:p>
          <a:p>
            <a:pPr marL="274313" indent="-274313" defTabSz="217897">
              <a:spcBef>
                <a:spcPts val="133"/>
              </a:spcBef>
              <a:buNone/>
              <a:defRPr sz="1900"/>
            </a:pPr>
            <a:r>
              <a:rPr sz="2000" dirty="0">
                <a:latin typeface="Helvetica" pitchFamily="2" charset="0"/>
              </a:rPr>
              <a:t>	</a:t>
            </a:r>
          </a:p>
          <a:p>
            <a:pPr marL="274313" indent="-274313" defTabSz="217897">
              <a:spcBef>
                <a:spcPts val="133"/>
              </a:spcBef>
              <a:buNone/>
              <a:defRPr sz="1900"/>
            </a:pPr>
            <a:r>
              <a:rPr sz="2000" dirty="0">
                <a:latin typeface="Helvetica" pitchFamily="2" charset="0"/>
              </a:rPr>
              <a:t>	</a:t>
            </a:r>
          </a:p>
          <a:p>
            <a:pPr marL="163423" indent="-163423" algn="ctr" defTabSz="217897">
              <a:spcBef>
                <a:spcPts val="133"/>
              </a:spcBef>
              <a:buNone/>
              <a:defRPr sz="1900"/>
            </a:pPr>
            <a:r>
              <a:rPr lang="en-AU" sz="2000" b="1" dirty="0">
                <a:solidFill>
                  <a:srgbClr val="FF2080"/>
                </a:solidFill>
                <a:latin typeface="Helvetica" pitchFamily="2" charset="0"/>
              </a:rPr>
              <a:t>Reading Comprehension = Word Identification x Language Comprehension</a:t>
            </a:r>
            <a:r>
              <a:rPr sz="2000" b="1" dirty="0">
                <a:solidFill>
                  <a:srgbClr val="FF2080"/>
                </a:solidFill>
                <a:latin typeface="Helvetica" pitchFamily="2" charset="0"/>
              </a:rPr>
              <a:t>		</a:t>
            </a:r>
            <a:endParaRPr lang="en-AU" sz="2000" b="1" dirty="0">
              <a:solidFill>
                <a:srgbClr val="FF2080"/>
              </a:solidFill>
              <a:latin typeface="Helvetica" pitchFamily="2" charset="0"/>
            </a:endParaRPr>
          </a:p>
          <a:p>
            <a:pPr marL="163423" indent="-163423" algn="ctr" defTabSz="217897">
              <a:spcBef>
                <a:spcPts val="133"/>
              </a:spcBef>
              <a:buNone/>
              <a:defRPr sz="1900"/>
            </a:pPr>
            <a:endParaRPr lang="en-AU" sz="2000" b="1" dirty="0">
              <a:solidFill>
                <a:srgbClr val="FF2080"/>
              </a:solidFill>
              <a:latin typeface="Helvetica" pitchFamily="2" charset="0"/>
            </a:endParaRPr>
          </a:p>
          <a:p>
            <a:pPr marL="163423" indent="-163423" algn="ctr" defTabSz="217897">
              <a:spcBef>
                <a:spcPts val="133"/>
              </a:spcBef>
              <a:buNone/>
              <a:defRPr sz="1900"/>
            </a:pPr>
            <a:endParaRPr lang="en-AU" sz="2000" b="1" dirty="0">
              <a:solidFill>
                <a:srgbClr val="FF2080"/>
              </a:solidFill>
              <a:latin typeface="Helvetica" pitchFamily="2" charset="0"/>
            </a:endParaRPr>
          </a:p>
          <a:p>
            <a:pPr marL="163423" indent="-163423" algn="ctr" defTabSz="217897">
              <a:spcBef>
                <a:spcPts val="133"/>
              </a:spcBef>
              <a:buNone/>
              <a:defRPr sz="1900"/>
            </a:pPr>
            <a:endParaRPr sz="2000" b="1" dirty="0">
              <a:solidFill>
                <a:srgbClr val="FF2080"/>
              </a:solidFill>
              <a:latin typeface="Helvetica" pitchFamily="2" charset="0"/>
            </a:endParaRPr>
          </a:p>
        </p:txBody>
      </p:sp>
      <p:pic>
        <p:nvPicPr>
          <p:cNvPr id="6" name="Picture 5">
            <a:extLst>
              <a:ext uri="{FF2B5EF4-FFF2-40B4-BE49-F238E27FC236}">
                <a16:creationId xmlns:a16="http://schemas.microsoft.com/office/drawing/2014/main" id="{6A0B6ADE-BE2B-9E4A-A7EF-3EB33D42A079}"/>
              </a:ext>
            </a:extLst>
          </p:cNvPr>
          <p:cNvPicPr>
            <a:picLocks noChangeAspect="1"/>
          </p:cNvPicPr>
          <p:nvPr/>
        </p:nvPicPr>
        <p:blipFill>
          <a:blip r:embed="rId3"/>
          <a:stretch>
            <a:fillRect/>
          </a:stretch>
        </p:blipFill>
        <p:spPr>
          <a:xfrm>
            <a:off x="9037311" y="6077888"/>
            <a:ext cx="2865315" cy="512321"/>
          </a:xfrm>
          <a:prstGeom prst="rect">
            <a:avLst/>
          </a:prstGeom>
        </p:spPr>
      </p:pic>
    </p:spTree>
    <p:extLst>
      <p:ext uri="{BB962C8B-B14F-4D97-AF65-F5344CB8AC3E}">
        <p14:creationId xmlns:p14="http://schemas.microsoft.com/office/powerpoint/2010/main" val="2698586512"/>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he ‘simple view’ of reading"/>
          <p:cNvSpPr txBox="1">
            <a:spLocks noGrp="1"/>
          </p:cNvSpPr>
          <p:nvPr>
            <p:ph type="title"/>
          </p:nvPr>
        </p:nvSpPr>
        <p:spPr>
          <a:xfrm>
            <a:off x="313587" y="290170"/>
            <a:ext cx="10972801" cy="1143001"/>
          </a:xfrm>
          <a:prstGeom prst="rect">
            <a:avLst/>
          </a:prstGeom>
        </p:spPr>
        <p:txBody>
          <a:bodyPr>
            <a:normAutofit/>
          </a:bodyPr>
          <a:lstStyle>
            <a:lvl1pPr>
              <a:defRPr>
                <a:solidFill>
                  <a:srgbClr val="31859C"/>
                </a:solidFill>
              </a:defRPr>
            </a:lvl1pPr>
          </a:lstStyle>
          <a:p>
            <a:r>
              <a:rPr sz="3600" b="1" dirty="0">
                <a:solidFill>
                  <a:schemeClr val="tx1"/>
                </a:solidFill>
                <a:latin typeface="Helvetica" pitchFamily="2" charset="0"/>
              </a:rPr>
              <a:t>The </a:t>
            </a:r>
            <a:r>
              <a:rPr lang="en-AU" sz="3600" b="1" dirty="0">
                <a:solidFill>
                  <a:schemeClr val="tx1"/>
                </a:solidFill>
                <a:latin typeface="Helvetica" pitchFamily="2" charset="0"/>
              </a:rPr>
              <a:t>S</a:t>
            </a:r>
            <a:r>
              <a:rPr sz="3600" b="1" dirty="0" err="1">
                <a:solidFill>
                  <a:schemeClr val="tx1"/>
                </a:solidFill>
                <a:latin typeface="Helvetica" pitchFamily="2" charset="0"/>
              </a:rPr>
              <a:t>imple</a:t>
            </a:r>
            <a:r>
              <a:rPr sz="3600" b="1" dirty="0">
                <a:solidFill>
                  <a:schemeClr val="tx1"/>
                </a:solidFill>
                <a:latin typeface="Helvetica" pitchFamily="2" charset="0"/>
              </a:rPr>
              <a:t> </a:t>
            </a:r>
            <a:r>
              <a:rPr lang="en-AU" sz="3600" b="1" dirty="0">
                <a:solidFill>
                  <a:schemeClr val="tx1"/>
                </a:solidFill>
                <a:latin typeface="Helvetica" pitchFamily="2" charset="0"/>
              </a:rPr>
              <a:t>V</a:t>
            </a:r>
            <a:r>
              <a:rPr sz="3600" b="1" dirty="0" err="1">
                <a:solidFill>
                  <a:schemeClr val="tx1"/>
                </a:solidFill>
                <a:latin typeface="Helvetica" pitchFamily="2" charset="0"/>
              </a:rPr>
              <a:t>iew</a:t>
            </a:r>
            <a:r>
              <a:rPr sz="3600" b="1" dirty="0">
                <a:solidFill>
                  <a:schemeClr val="tx1"/>
                </a:solidFill>
                <a:latin typeface="Helvetica" pitchFamily="2" charset="0"/>
              </a:rPr>
              <a:t> of </a:t>
            </a:r>
            <a:r>
              <a:rPr lang="en-AU" sz="3600" b="1" dirty="0">
                <a:solidFill>
                  <a:schemeClr val="tx1"/>
                </a:solidFill>
                <a:latin typeface="Helvetica" pitchFamily="2" charset="0"/>
              </a:rPr>
              <a:t>R</a:t>
            </a:r>
            <a:r>
              <a:rPr sz="3600" b="1" dirty="0" err="1">
                <a:solidFill>
                  <a:schemeClr val="tx1"/>
                </a:solidFill>
                <a:latin typeface="Helvetica" pitchFamily="2" charset="0"/>
              </a:rPr>
              <a:t>eading</a:t>
            </a:r>
            <a:endParaRPr sz="3600" b="1" dirty="0">
              <a:solidFill>
                <a:schemeClr val="tx1"/>
              </a:solidFill>
              <a:latin typeface="Helvetica" pitchFamily="2" charset="0"/>
            </a:endParaRPr>
          </a:p>
        </p:txBody>
      </p:sp>
      <p:sp>
        <p:nvSpPr>
          <p:cNvPr id="2" name="TextBox 1"/>
          <p:cNvSpPr txBox="1"/>
          <p:nvPr/>
        </p:nvSpPr>
        <p:spPr>
          <a:xfrm>
            <a:off x="313587" y="1420751"/>
            <a:ext cx="5290800" cy="1261884"/>
          </a:xfrm>
          <a:prstGeom prst="rect">
            <a:avLst/>
          </a:prstGeom>
          <a:noFill/>
        </p:spPr>
        <p:txBody>
          <a:bodyPr wrap="square" rtlCol="0">
            <a:spAutoFit/>
          </a:bodyPr>
          <a:lstStyle/>
          <a:p>
            <a:r>
              <a:rPr lang="en-AU" sz="2000" dirty="0">
                <a:latin typeface="Helvetica" pitchFamily="2" charset="0"/>
              </a:rPr>
              <a:t>Reading has two essential cognitive requirements — word recognition processes and comprehension.</a:t>
            </a:r>
          </a:p>
          <a:p>
            <a:r>
              <a:rPr lang="en-AU" sz="1600" dirty="0">
                <a:latin typeface="Helvetica" pitchFamily="2" charset="0"/>
              </a:rPr>
              <a:t>(Gough &amp; </a:t>
            </a:r>
            <a:r>
              <a:rPr lang="en-AU" sz="1600" dirty="0" err="1">
                <a:latin typeface="Helvetica" pitchFamily="2" charset="0"/>
              </a:rPr>
              <a:t>Tunmer</a:t>
            </a:r>
            <a:r>
              <a:rPr lang="en-AU" sz="1600" dirty="0">
                <a:latin typeface="Helvetica" pitchFamily="2" charset="0"/>
              </a:rPr>
              <a:t>, 1986)</a:t>
            </a:r>
          </a:p>
        </p:txBody>
      </p:sp>
      <p:sp>
        <p:nvSpPr>
          <p:cNvPr id="7" name="TextBox 6"/>
          <p:cNvSpPr txBox="1"/>
          <p:nvPr/>
        </p:nvSpPr>
        <p:spPr>
          <a:xfrm>
            <a:off x="313587" y="2814578"/>
            <a:ext cx="4838516" cy="1631216"/>
          </a:xfrm>
          <a:prstGeom prst="rect">
            <a:avLst/>
          </a:prstGeom>
          <a:noFill/>
        </p:spPr>
        <p:txBody>
          <a:bodyPr wrap="square" rtlCol="0">
            <a:spAutoFit/>
          </a:bodyPr>
          <a:lstStyle/>
          <a:p>
            <a:r>
              <a:rPr lang="en-AU" sz="2000" dirty="0">
                <a:latin typeface="Helvetica" pitchFamily="2" charset="0"/>
              </a:rPr>
              <a:t>Reading comprehension will be impaired for anyone who has difficulty recognising the words of the text or understanding the language being read, or both.</a:t>
            </a:r>
          </a:p>
          <a:p>
            <a:r>
              <a:rPr lang="en-AU" sz="1600" dirty="0">
                <a:latin typeface="Helvetica" pitchFamily="2" charset="0"/>
              </a:rPr>
              <a:t>(Hoover &amp; </a:t>
            </a:r>
            <a:r>
              <a:rPr lang="en-AU" sz="1600" dirty="0" err="1">
                <a:latin typeface="Helvetica" pitchFamily="2" charset="0"/>
              </a:rPr>
              <a:t>Tunmer</a:t>
            </a:r>
            <a:r>
              <a:rPr lang="en-AU" sz="1600" dirty="0">
                <a:latin typeface="Helvetica" pitchFamily="2" charset="0"/>
              </a:rPr>
              <a:t>, 2018)</a:t>
            </a:r>
          </a:p>
        </p:txBody>
      </p:sp>
      <p:sp>
        <p:nvSpPr>
          <p:cNvPr id="8" name="TextBox 7"/>
          <p:cNvSpPr txBox="1"/>
          <p:nvPr/>
        </p:nvSpPr>
        <p:spPr>
          <a:xfrm>
            <a:off x="313587" y="4445794"/>
            <a:ext cx="5199750" cy="2246769"/>
          </a:xfrm>
          <a:prstGeom prst="rect">
            <a:avLst/>
          </a:prstGeom>
          <a:noFill/>
        </p:spPr>
        <p:txBody>
          <a:bodyPr wrap="square" rtlCol="0">
            <a:spAutoFit/>
          </a:bodyPr>
          <a:lstStyle/>
          <a:p>
            <a:r>
              <a:rPr lang="en-AU" sz="2000" dirty="0">
                <a:latin typeface="Helvetica" pitchFamily="2" charset="0"/>
              </a:rPr>
              <a:t>The </a:t>
            </a:r>
            <a:r>
              <a:rPr lang="en-US" sz="2000" dirty="0">
                <a:latin typeface="Helvetica" pitchFamily="2" charset="0"/>
              </a:rPr>
              <a:t>relative contributions of language comprehension and word recognition to reading comprehension changes across grades, with word recognition having a stronger relation to reading comprehension for younger than for older children.</a:t>
            </a:r>
          </a:p>
          <a:p>
            <a:r>
              <a:rPr lang="en-AU" sz="1600" dirty="0">
                <a:latin typeface="Helvetica" pitchFamily="2" charset="0"/>
              </a:rPr>
              <a:t>(</a:t>
            </a:r>
            <a:r>
              <a:rPr lang="en-AU" sz="1600" dirty="0" err="1">
                <a:latin typeface="Helvetica" pitchFamily="2" charset="0"/>
              </a:rPr>
              <a:t>Lonigan</a:t>
            </a:r>
            <a:r>
              <a:rPr lang="en-AU" sz="1600" dirty="0">
                <a:latin typeface="Helvetica" pitchFamily="2" charset="0"/>
              </a:rPr>
              <a:t> et al., 2018)</a:t>
            </a:r>
          </a:p>
        </p:txBody>
      </p:sp>
      <p:pic>
        <p:nvPicPr>
          <p:cNvPr id="4" name="Picture 3"/>
          <p:cNvPicPr>
            <a:picLocks noChangeAspect="1"/>
          </p:cNvPicPr>
          <p:nvPr/>
        </p:nvPicPr>
        <p:blipFill>
          <a:blip r:embed="rId3"/>
          <a:stretch>
            <a:fillRect/>
          </a:stretch>
        </p:blipFill>
        <p:spPr>
          <a:xfrm>
            <a:off x="5862098" y="1785177"/>
            <a:ext cx="5848518" cy="4221310"/>
          </a:xfrm>
          <a:prstGeom prst="rect">
            <a:avLst/>
          </a:prstGeom>
        </p:spPr>
      </p:pic>
      <p:sp>
        <p:nvSpPr>
          <p:cNvPr id="3" name="TextBox 2">
            <a:extLst>
              <a:ext uri="{FF2B5EF4-FFF2-40B4-BE49-F238E27FC236}">
                <a16:creationId xmlns:a16="http://schemas.microsoft.com/office/drawing/2014/main" id="{B842889A-0459-E74B-962C-9D56CD3C2325}"/>
              </a:ext>
            </a:extLst>
          </p:cNvPr>
          <p:cNvSpPr txBox="1"/>
          <p:nvPr/>
        </p:nvSpPr>
        <p:spPr>
          <a:xfrm>
            <a:off x="7150384" y="4393072"/>
            <a:ext cx="1391920" cy="369332"/>
          </a:xfrm>
          <a:prstGeom prst="rect">
            <a:avLst/>
          </a:prstGeom>
          <a:noFill/>
        </p:spPr>
        <p:txBody>
          <a:bodyPr wrap="none" rtlCol="0">
            <a:spAutoFit/>
          </a:bodyPr>
          <a:lstStyle/>
          <a:p>
            <a:r>
              <a:rPr lang="en-US" dirty="0"/>
              <a:t>poor reading</a:t>
            </a:r>
          </a:p>
        </p:txBody>
      </p:sp>
      <p:sp>
        <p:nvSpPr>
          <p:cNvPr id="9" name="TextBox 8">
            <a:extLst>
              <a:ext uri="{FF2B5EF4-FFF2-40B4-BE49-F238E27FC236}">
                <a16:creationId xmlns:a16="http://schemas.microsoft.com/office/drawing/2014/main" id="{B9CC6C87-73AC-1540-82AD-659C66C249D3}"/>
              </a:ext>
            </a:extLst>
          </p:cNvPr>
          <p:cNvSpPr txBox="1"/>
          <p:nvPr/>
        </p:nvSpPr>
        <p:spPr>
          <a:xfrm>
            <a:off x="7207708" y="3184434"/>
            <a:ext cx="1391920" cy="369332"/>
          </a:xfrm>
          <a:prstGeom prst="rect">
            <a:avLst/>
          </a:prstGeom>
          <a:noFill/>
        </p:spPr>
        <p:txBody>
          <a:bodyPr wrap="none" rtlCol="0">
            <a:spAutoFit/>
          </a:bodyPr>
          <a:lstStyle/>
          <a:p>
            <a:r>
              <a:rPr lang="en-US" dirty="0"/>
              <a:t>poor reading</a:t>
            </a:r>
          </a:p>
        </p:txBody>
      </p:sp>
      <p:sp>
        <p:nvSpPr>
          <p:cNvPr id="10" name="TextBox 9">
            <a:extLst>
              <a:ext uri="{FF2B5EF4-FFF2-40B4-BE49-F238E27FC236}">
                <a16:creationId xmlns:a16="http://schemas.microsoft.com/office/drawing/2014/main" id="{05E2E3AB-BAD6-4C4A-A5EF-B70E1926F897}"/>
              </a:ext>
            </a:extLst>
          </p:cNvPr>
          <p:cNvSpPr txBox="1"/>
          <p:nvPr/>
        </p:nvSpPr>
        <p:spPr>
          <a:xfrm>
            <a:off x="8893595" y="3184434"/>
            <a:ext cx="1419171" cy="369332"/>
          </a:xfrm>
          <a:prstGeom prst="rect">
            <a:avLst/>
          </a:prstGeom>
          <a:noFill/>
        </p:spPr>
        <p:txBody>
          <a:bodyPr wrap="none" rtlCol="0">
            <a:spAutoFit/>
          </a:bodyPr>
          <a:lstStyle/>
          <a:p>
            <a:r>
              <a:rPr lang="en-US" dirty="0">
                <a:solidFill>
                  <a:srgbClr val="FF2361"/>
                </a:solidFill>
              </a:rPr>
              <a:t>good reading</a:t>
            </a:r>
          </a:p>
        </p:txBody>
      </p:sp>
      <p:sp>
        <p:nvSpPr>
          <p:cNvPr id="11" name="TextBox 10">
            <a:extLst>
              <a:ext uri="{FF2B5EF4-FFF2-40B4-BE49-F238E27FC236}">
                <a16:creationId xmlns:a16="http://schemas.microsoft.com/office/drawing/2014/main" id="{FDBA6810-7CAC-FA40-901E-73F3E5626BFA}"/>
              </a:ext>
            </a:extLst>
          </p:cNvPr>
          <p:cNvSpPr txBox="1"/>
          <p:nvPr/>
        </p:nvSpPr>
        <p:spPr>
          <a:xfrm>
            <a:off x="8920846" y="4363361"/>
            <a:ext cx="1391920" cy="369332"/>
          </a:xfrm>
          <a:prstGeom prst="rect">
            <a:avLst/>
          </a:prstGeom>
          <a:noFill/>
        </p:spPr>
        <p:txBody>
          <a:bodyPr wrap="none" rtlCol="0">
            <a:spAutoFit/>
          </a:bodyPr>
          <a:lstStyle/>
          <a:p>
            <a:r>
              <a:rPr lang="en-US" dirty="0"/>
              <a:t>poor reading</a:t>
            </a:r>
          </a:p>
        </p:txBody>
      </p:sp>
      <p:pic>
        <p:nvPicPr>
          <p:cNvPr id="12" name="Picture 11">
            <a:extLst>
              <a:ext uri="{FF2B5EF4-FFF2-40B4-BE49-F238E27FC236}">
                <a16:creationId xmlns:a16="http://schemas.microsoft.com/office/drawing/2014/main" id="{B02E9B89-C6C1-8D46-A0C6-CF99C8CB3F02}"/>
              </a:ext>
            </a:extLst>
          </p:cNvPr>
          <p:cNvPicPr>
            <a:picLocks noChangeAspect="1"/>
          </p:cNvPicPr>
          <p:nvPr/>
        </p:nvPicPr>
        <p:blipFill>
          <a:blip r:embed="rId4"/>
          <a:stretch>
            <a:fillRect/>
          </a:stretch>
        </p:blipFill>
        <p:spPr>
          <a:xfrm>
            <a:off x="9105695" y="6120962"/>
            <a:ext cx="2865315" cy="512321"/>
          </a:xfrm>
          <a:prstGeom prst="rect">
            <a:avLst/>
          </a:prstGeom>
        </p:spPr>
      </p:pic>
    </p:spTree>
    <p:extLst>
      <p:ext uri="{BB962C8B-B14F-4D97-AF65-F5344CB8AC3E}">
        <p14:creationId xmlns:p14="http://schemas.microsoft.com/office/powerpoint/2010/main" val="182624665"/>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3"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10" y="420060"/>
            <a:ext cx="10515600" cy="1325563"/>
          </a:xfrm>
        </p:spPr>
        <p:txBody>
          <a:bodyPr>
            <a:normAutofit/>
          </a:bodyPr>
          <a:lstStyle/>
          <a:p>
            <a:r>
              <a:rPr lang="en-AU" sz="3600" b="1" dirty="0">
                <a:latin typeface="Helvetica" pitchFamily="2" charset="0"/>
              </a:rPr>
              <a:t>Phonics has a crucial role in learning to read</a:t>
            </a:r>
          </a:p>
        </p:txBody>
      </p:sp>
      <p:pic>
        <p:nvPicPr>
          <p:cNvPr id="6" name="Picture 5"/>
          <p:cNvPicPr>
            <a:picLocks noChangeAspect="1"/>
          </p:cNvPicPr>
          <p:nvPr/>
        </p:nvPicPr>
        <p:blipFill>
          <a:blip r:embed="rId3"/>
          <a:stretch>
            <a:fillRect/>
          </a:stretch>
        </p:blipFill>
        <p:spPr>
          <a:xfrm>
            <a:off x="989446" y="2125395"/>
            <a:ext cx="2436341" cy="3246002"/>
          </a:xfrm>
          <a:prstGeom prst="rect">
            <a:avLst/>
          </a:prstGeom>
        </p:spPr>
      </p:pic>
      <p:sp>
        <p:nvSpPr>
          <p:cNvPr id="5" name="TextBox 4">
            <a:extLst>
              <a:ext uri="{FF2B5EF4-FFF2-40B4-BE49-F238E27FC236}">
                <a16:creationId xmlns:a16="http://schemas.microsoft.com/office/drawing/2014/main" id="{E1F7C9E6-7275-504F-BCD7-03278DF50D21}"/>
              </a:ext>
            </a:extLst>
          </p:cNvPr>
          <p:cNvSpPr txBox="1"/>
          <p:nvPr/>
        </p:nvSpPr>
        <p:spPr>
          <a:xfrm>
            <a:off x="3713088" y="2625011"/>
            <a:ext cx="7898643" cy="2246769"/>
          </a:xfrm>
          <a:prstGeom prst="rect">
            <a:avLst/>
          </a:prstGeom>
          <a:noFill/>
        </p:spPr>
        <p:txBody>
          <a:bodyPr wrap="square" rtlCol="0">
            <a:spAutoFit/>
          </a:bodyPr>
          <a:lstStyle/>
          <a:p>
            <a:pPr algn="ctr"/>
            <a:r>
              <a:rPr lang="en-AU" sz="2400" dirty="0">
                <a:latin typeface="American Typewriter" panose="02090604020004020304" pitchFamily="18" charset="77"/>
                <a:cs typeface="MV Boli" panose="02000500030200090000" pitchFamily="2" charset="0"/>
              </a:rPr>
              <a:t>“There is clear consensus and abundant evidence that in alphabetic languages, phonological decoding is at the core of learning to read words”</a:t>
            </a:r>
          </a:p>
          <a:p>
            <a:pPr algn="ctr"/>
            <a:endParaRPr lang="en-AU" sz="2000" dirty="0"/>
          </a:p>
          <a:p>
            <a:pPr algn="ctr"/>
            <a:r>
              <a:rPr lang="en-AU" sz="2000" dirty="0">
                <a:latin typeface="Helvetica" pitchFamily="2" charset="0"/>
              </a:rPr>
              <a:t>Professor Kate Nation, </a:t>
            </a:r>
            <a:r>
              <a:rPr lang="en-AU" sz="2000" i="1" dirty="0" err="1">
                <a:latin typeface="Helvetica" pitchFamily="2" charset="0"/>
              </a:rPr>
              <a:t>ReadOxford</a:t>
            </a:r>
            <a:endParaRPr lang="en-AU" sz="2400" i="1" dirty="0">
              <a:latin typeface="Helvetica" pitchFamily="2" charset="0"/>
            </a:endParaRPr>
          </a:p>
          <a:p>
            <a:endParaRPr lang="en-US" sz="2400" dirty="0"/>
          </a:p>
        </p:txBody>
      </p:sp>
      <p:pic>
        <p:nvPicPr>
          <p:cNvPr id="7" name="Picture 6">
            <a:extLst>
              <a:ext uri="{FF2B5EF4-FFF2-40B4-BE49-F238E27FC236}">
                <a16:creationId xmlns:a16="http://schemas.microsoft.com/office/drawing/2014/main" id="{04905AE0-B2FF-B34C-86FA-5B661E1B3BCC}"/>
              </a:ext>
            </a:extLst>
          </p:cNvPr>
          <p:cNvPicPr>
            <a:picLocks noChangeAspect="1"/>
          </p:cNvPicPr>
          <p:nvPr/>
        </p:nvPicPr>
        <p:blipFill>
          <a:blip r:embed="rId4"/>
          <a:stretch>
            <a:fillRect/>
          </a:stretch>
        </p:blipFill>
        <p:spPr>
          <a:xfrm>
            <a:off x="9185802" y="6204695"/>
            <a:ext cx="2865315" cy="512321"/>
          </a:xfrm>
          <a:prstGeom prst="rect">
            <a:avLst/>
          </a:prstGeom>
        </p:spPr>
      </p:pic>
    </p:spTree>
    <p:extLst>
      <p:ext uri="{BB962C8B-B14F-4D97-AF65-F5344CB8AC3E}">
        <p14:creationId xmlns:p14="http://schemas.microsoft.com/office/powerpoint/2010/main" val="3723437460"/>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4A1A47EB-A333-6D42-A8DE-F62220A44C84}"/>
                  </a:ext>
                </a:extLst>
              </p14:cNvPr>
              <p14:cNvContentPartPr/>
              <p14:nvPr/>
            </p14:nvContentPartPr>
            <p14:xfrm>
              <a:off x="-897681" y="551036"/>
              <a:ext cx="360" cy="360"/>
            </p14:xfrm>
          </p:contentPart>
        </mc:Choice>
        <mc:Fallback xmlns="">
          <p:pic>
            <p:nvPicPr>
              <p:cNvPr id="15" name="Ink 14">
                <a:extLst>
                  <a:ext uri="{FF2B5EF4-FFF2-40B4-BE49-F238E27FC236}">
                    <a16:creationId xmlns:a16="http://schemas.microsoft.com/office/drawing/2014/main" id="{4A1A47EB-A333-6D42-A8DE-F62220A44C84}"/>
                  </a:ext>
                </a:extLst>
              </p:cNvPr>
              <p:cNvPicPr/>
              <p:nvPr/>
            </p:nvPicPr>
            <p:blipFill>
              <a:blip r:embed="rId4"/>
              <a:stretch>
                <a:fillRect/>
              </a:stretch>
            </p:blipFill>
            <p:spPr>
              <a:xfrm>
                <a:off x="-915681" y="533036"/>
                <a:ext cx="36000" cy="36000"/>
              </a:xfrm>
              <a:prstGeom prst="rect">
                <a:avLst/>
              </a:prstGeom>
            </p:spPr>
          </p:pic>
        </mc:Fallback>
      </mc:AlternateContent>
      <p:sp>
        <p:nvSpPr>
          <p:cNvPr id="16" name="Title 1">
            <a:extLst>
              <a:ext uri="{FF2B5EF4-FFF2-40B4-BE49-F238E27FC236}">
                <a16:creationId xmlns:a16="http://schemas.microsoft.com/office/drawing/2014/main" id="{253BDD1A-4B20-DB43-9845-65A87D3C623B}"/>
              </a:ext>
            </a:extLst>
          </p:cNvPr>
          <p:cNvSpPr>
            <a:spLocks noGrp="1"/>
          </p:cNvSpPr>
          <p:nvPr>
            <p:ph type="title"/>
          </p:nvPr>
        </p:nvSpPr>
        <p:spPr>
          <a:xfrm>
            <a:off x="290003" y="324432"/>
            <a:ext cx="10931459" cy="1143000"/>
          </a:xfrm>
        </p:spPr>
        <p:txBody>
          <a:bodyPr>
            <a:normAutofit/>
          </a:bodyPr>
          <a:lstStyle/>
          <a:p>
            <a:r>
              <a:rPr lang="en-AU" sz="3600" b="1" dirty="0">
                <a:latin typeface="Helvetica" pitchFamily="2" charset="0"/>
              </a:rPr>
              <a:t>Beginning readers are different to skilled readers</a:t>
            </a:r>
          </a:p>
        </p:txBody>
      </p:sp>
      <p:pic>
        <p:nvPicPr>
          <p:cNvPr id="17" name="Picture 16">
            <a:extLst>
              <a:ext uri="{FF2B5EF4-FFF2-40B4-BE49-F238E27FC236}">
                <a16:creationId xmlns:a16="http://schemas.microsoft.com/office/drawing/2014/main" id="{9D8843F8-5450-C546-9388-084C22E38BF4}"/>
              </a:ext>
            </a:extLst>
          </p:cNvPr>
          <p:cNvPicPr>
            <a:picLocks noChangeAspect="1"/>
          </p:cNvPicPr>
          <p:nvPr/>
        </p:nvPicPr>
        <p:blipFill>
          <a:blip r:embed="rId5"/>
          <a:stretch>
            <a:fillRect/>
          </a:stretch>
        </p:blipFill>
        <p:spPr>
          <a:xfrm>
            <a:off x="9080097" y="5850479"/>
            <a:ext cx="2865315" cy="512321"/>
          </a:xfrm>
          <a:prstGeom prst="rect">
            <a:avLst/>
          </a:prstGeom>
        </p:spPr>
      </p:pic>
      <p:pic>
        <p:nvPicPr>
          <p:cNvPr id="8" name="Picture 7">
            <a:extLst>
              <a:ext uri="{FF2B5EF4-FFF2-40B4-BE49-F238E27FC236}">
                <a16:creationId xmlns:a16="http://schemas.microsoft.com/office/drawing/2014/main" id="{F53D0C9B-7C3A-B546-BD78-D18EC4B8F9BD}"/>
              </a:ext>
            </a:extLst>
          </p:cNvPr>
          <p:cNvPicPr>
            <a:picLocks noChangeAspect="1"/>
          </p:cNvPicPr>
          <p:nvPr/>
        </p:nvPicPr>
        <p:blipFill>
          <a:blip r:embed="rId6"/>
          <a:stretch>
            <a:fillRect/>
          </a:stretch>
        </p:blipFill>
        <p:spPr>
          <a:xfrm>
            <a:off x="1650893" y="1602794"/>
            <a:ext cx="8005094" cy="4112322"/>
          </a:xfrm>
          <a:prstGeom prst="rect">
            <a:avLst/>
          </a:prstGeom>
        </p:spPr>
      </p:pic>
      <p:pic>
        <p:nvPicPr>
          <p:cNvPr id="6" name="Picture 5">
            <a:extLst>
              <a:ext uri="{FF2B5EF4-FFF2-40B4-BE49-F238E27FC236}">
                <a16:creationId xmlns:a16="http://schemas.microsoft.com/office/drawing/2014/main" id="{6E1B31D9-FE9F-6E4E-9F4B-AC4E023AEF3A}"/>
              </a:ext>
            </a:extLst>
          </p:cNvPr>
          <p:cNvPicPr>
            <a:picLocks noChangeAspect="1"/>
          </p:cNvPicPr>
          <p:nvPr/>
        </p:nvPicPr>
        <p:blipFill rotWithShape="1">
          <a:blip r:embed="rId7"/>
          <a:srcRect l="20513" t="80341" r="20620" b="152"/>
          <a:stretch/>
        </p:blipFill>
        <p:spPr>
          <a:xfrm>
            <a:off x="1091855" y="4963638"/>
            <a:ext cx="4325097" cy="1009849"/>
          </a:xfrm>
          <a:prstGeom prst="rect">
            <a:avLst/>
          </a:prstGeom>
        </p:spPr>
      </p:pic>
    </p:spTree>
    <p:extLst>
      <p:ext uri="{BB962C8B-B14F-4D97-AF65-F5344CB8AC3E}">
        <p14:creationId xmlns:p14="http://schemas.microsoft.com/office/powerpoint/2010/main" val="65593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1" y="349216"/>
            <a:ext cx="10515600" cy="1325563"/>
          </a:xfrm>
        </p:spPr>
        <p:txBody>
          <a:bodyPr>
            <a:normAutofit/>
          </a:bodyPr>
          <a:lstStyle/>
          <a:p>
            <a:r>
              <a:rPr lang="en-AU" sz="3600" dirty="0">
                <a:latin typeface="Helvetica" pitchFamily="2" charset="0"/>
              </a:rPr>
              <a:t>Getting from the phonological to the lexical route:</a:t>
            </a:r>
            <a:br>
              <a:rPr lang="en-AU" sz="3600" dirty="0">
                <a:latin typeface="Helvetica" pitchFamily="2" charset="0"/>
              </a:rPr>
            </a:br>
            <a:r>
              <a:rPr lang="en-AU" sz="3600" b="1" dirty="0">
                <a:latin typeface="Helvetica" pitchFamily="2" charset="0"/>
              </a:rPr>
              <a:t>Orthographic mapping</a:t>
            </a:r>
          </a:p>
        </p:txBody>
      </p:sp>
      <p:sp>
        <p:nvSpPr>
          <p:cNvPr id="3" name="Text Placeholder 2"/>
          <p:cNvSpPr>
            <a:spLocks noGrp="1"/>
          </p:cNvSpPr>
          <p:nvPr>
            <p:ph type="body" idx="1"/>
          </p:nvPr>
        </p:nvSpPr>
        <p:spPr>
          <a:xfrm>
            <a:off x="311834" y="2243671"/>
            <a:ext cx="4668937" cy="3232757"/>
          </a:xfrm>
        </p:spPr>
        <p:txBody>
          <a:bodyPr>
            <a:noAutofit/>
          </a:bodyPr>
          <a:lstStyle/>
          <a:p>
            <a:r>
              <a:rPr lang="en-AU" sz="2000" dirty="0">
                <a:latin typeface="Helvetica" pitchFamily="2" charset="0"/>
              </a:rPr>
              <a:t>When we have seen and read a word many times, it is stored in long term memory as a unique letter string and can be read almost instantly. This process is referred to as </a:t>
            </a:r>
            <a:r>
              <a:rPr lang="en-AU" sz="2000" i="1" dirty="0">
                <a:latin typeface="Helvetica" pitchFamily="2" charset="0"/>
              </a:rPr>
              <a:t>orthographic mapping</a:t>
            </a:r>
            <a:r>
              <a:rPr lang="en-AU" sz="2000" dirty="0">
                <a:latin typeface="Helvetica" pitchFamily="2" charset="0"/>
              </a:rPr>
              <a:t>.</a:t>
            </a:r>
          </a:p>
          <a:p>
            <a:r>
              <a:rPr lang="en-AU" sz="2000" dirty="0">
                <a:latin typeface="Helvetica" pitchFamily="2" charset="0"/>
              </a:rPr>
              <a:t>It is not the same as learning words as ‘sight words’, where words are memorised as logographs (word shapes) without reference to the grapheme-phoneme properties of the word.</a:t>
            </a:r>
          </a:p>
        </p:txBody>
      </p:sp>
      <p:pic>
        <p:nvPicPr>
          <p:cNvPr id="4" name="Picture 3">
            <a:extLst>
              <a:ext uri="{FF2B5EF4-FFF2-40B4-BE49-F238E27FC236}">
                <a16:creationId xmlns:a16="http://schemas.microsoft.com/office/drawing/2014/main" id="{05719CE2-6C3F-E142-80E2-0877FBB0C4EF}"/>
              </a:ext>
            </a:extLst>
          </p:cNvPr>
          <p:cNvPicPr>
            <a:picLocks noChangeAspect="1"/>
          </p:cNvPicPr>
          <p:nvPr/>
        </p:nvPicPr>
        <p:blipFill>
          <a:blip r:embed="rId3"/>
          <a:stretch>
            <a:fillRect/>
          </a:stretch>
        </p:blipFill>
        <p:spPr>
          <a:xfrm>
            <a:off x="9112850" y="6045323"/>
            <a:ext cx="2865315" cy="512321"/>
          </a:xfrm>
          <a:prstGeom prst="rect">
            <a:avLst/>
          </a:prstGeom>
        </p:spPr>
      </p:pic>
      <p:pic>
        <p:nvPicPr>
          <p:cNvPr id="7" name="Picture 6">
            <a:extLst>
              <a:ext uri="{FF2B5EF4-FFF2-40B4-BE49-F238E27FC236}">
                <a16:creationId xmlns:a16="http://schemas.microsoft.com/office/drawing/2014/main" id="{93F3FCDF-6C63-294D-8FD2-99C3972D54D9}"/>
              </a:ext>
            </a:extLst>
          </p:cNvPr>
          <p:cNvPicPr>
            <a:picLocks noChangeAspect="1"/>
          </p:cNvPicPr>
          <p:nvPr/>
        </p:nvPicPr>
        <p:blipFill>
          <a:blip r:embed="rId4"/>
          <a:stretch>
            <a:fillRect/>
          </a:stretch>
        </p:blipFill>
        <p:spPr>
          <a:xfrm>
            <a:off x="5469621" y="2243672"/>
            <a:ext cx="6033701" cy="3232757"/>
          </a:xfrm>
          <a:prstGeom prst="rect">
            <a:avLst/>
          </a:prstGeom>
        </p:spPr>
      </p:pic>
    </p:spTree>
    <p:extLst>
      <p:ext uri="{BB962C8B-B14F-4D97-AF65-F5344CB8AC3E}">
        <p14:creationId xmlns:p14="http://schemas.microsoft.com/office/powerpoint/2010/main" val="1541936421"/>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56" y="210314"/>
            <a:ext cx="6644324" cy="1189703"/>
          </a:xfrm>
        </p:spPr>
        <p:txBody>
          <a:bodyPr>
            <a:normAutofit/>
          </a:bodyPr>
          <a:lstStyle/>
          <a:p>
            <a:r>
              <a:rPr lang="en-AU" sz="3600" b="1" dirty="0">
                <a:latin typeface="Helvetica" pitchFamily="2" charset="0"/>
              </a:rPr>
              <a:t>The self-teaching hypothesis </a:t>
            </a:r>
          </a:p>
        </p:txBody>
      </p:sp>
      <p:sp>
        <p:nvSpPr>
          <p:cNvPr id="3" name="Text Placeholder 2"/>
          <p:cNvSpPr>
            <a:spLocks noGrp="1"/>
          </p:cNvSpPr>
          <p:nvPr>
            <p:ph type="body" idx="1"/>
          </p:nvPr>
        </p:nvSpPr>
        <p:spPr>
          <a:xfrm>
            <a:off x="301046" y="1281610"/>
            <a:ext cx="5653348" cy="4853755"/>
          </a:xfrm>
        </p:spPr>
        <p:txBody>
          <a:bodyPr>
            <a:noAutofit/>
          </a:bodyPr>
          <a:lstStyle/>
          <a:p>
            <a:r>
              <a:rPr lang="en-US" sz="2000" dirty="0">
                <a:latin typeface="Helvetica" pitchFamily="2" charset="0"/>
              </a:rPr>
              <a:t>Once learners have established their knowledge of grapheme-phoneme correspondences and segmenting and blending, they begin to apply this knowledge to new and novel words. </a:t>
            </a:r>
          </a:p>
          <a:p>
            <a:r>
              <a:rPr lang="en-US" sz="2000" dirty="0">
                <a:latin typeface="Helvetica" pitchFamily="2" charset="0"/>
              </a:rPr>
              <a:t>Proficient decoders can do this because the reader is able to pay attention to the order and identity of letters and </a:t>
            </a:r>
            <a:r>
              <a:rPr lang="en-US" sz="2000" b="1" dirty="0">
                <a:latin typeface="Helvetica" pitchFamily="2" charset="0"/>
              </a:rPr>
              <a:t>how they map onto the spoken form</a:t>
            </a:r>
            <a:r>
              <a:rPr lang="en-US" sz="2000" b="1" i="1" dirty="0">
                <a:latin typeface="Helvetica" pitchFamily="2" charset="0"/>
              </a:rPr>
              <a:t> </a:t>
            </a:r>
            <a:r>
              <a:rPr lang="en-US" sz="2000" dirty="0">
                <a:latin typeface="Helvetica" pitchFamily="2" charset="0"/>
              </a:rPr>
              <a:t>of the word. </a:t>
            </a:r>
          </a:p>
          <a:p>
            <a:r>
              <a:rPr lang="en-US" sz="2000" dirty="0">
                <a:latin typeface="Helvetica" pitchFamily="2" charset="0"/>
              </a:rPr>
              <a:t>Each time a reader is exposed to a new word when reading they are able to use their knowledge of phonics to work out how to say the word and add it to their orthographic memory. </a:t>
            </a:r>
          </a:p>
          <a:p>
            <a:pPr marL="0" indent="0">
              <a:buNone/>
            </a:pPr>
            <a:endParaRPr lang="en-AU" sz="2000" dirty="0">
              <a:latin typeface="Helvetica" pitchFamily="2" charset="0"/>
            </a:endParaRPr>
          </a:p>
        </p:txBody>
      </p:sp>
      <p:pic>
        <p:nvPicPr>
          <p:cNvPr id="4" name="Picture 2" descr="https://www.fivefromfive.org.au/wp-content/uploads/2018/03/suess-gack.png">
            <a:extLst>
              <a:ext uri="{FF2B5EF4-FFF2-40B4-BE49-F238E27FC236}">
                <a16:creationId xmlns:a16="http://schemas.microsoft.com/office/drawing/2014/main" id="{C75C4E6F-1C13-3D40-9E16-94F897290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256" y="1153771"/>
            <a:ext cx="5743928" cy="47282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4643F2F-C899-A649-9892-6C63D1773FC0}"/>
              </a:ext>
            </a:extLst>
          </p:cNvPr>
          <p:cNvPicPr>
            <a:picLocks noChangeAspect="1"/>
          </p:cNvPicPr>
          <p:nvPr/>
        </p:nvPicPr>
        <p:blipFill>
          <a:blip r:embed="rId4"/>
          <a:stretch>
            <a:fillRect/>
          </a:stretch>
        </p:blipFill>
        <p:spPr>
          <a:xfrm>
            <a:off x="9116220" y="6135365"/>
            <a:ext cx="2865315" cy="512321"/>
          </a:xfrm>
          <a:prstGeom prst="rect">
            <a:avLst/>
          </a:prstGeom>
        </p:spPr>
      </p:pic>
    </p:spTree>
    <p:extLst>
      <p:ext uri="{BB962C8B-B14F-4D97-AF65-F5344CB8AC3E}">
        <p14:creationId xmlns:p14="http://schemas.microsoft.com/office/powerpoint/2010/main" val="2452907586"/>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0859" y="540679"/>
            <a:ext cx="11010282" cy="4524315"/>
          </a:xfrm>
          <a:prstGeom prst="rect">
            <a:avLst/>
          </a:prstGeom>
          <a:noFill/>
        </p:spPr>
        <p:txBody>
          <a:bodyPr wrap="square" rtlCol="0">
            <a:spAutoFit/>
          </a:bodyPr>
          <a:lstStyle/>
          <a:p>
            <a:pPr algn="ctr"/>
            <a:r>
              <a:rPr lang="en-AU" sz="2400" i="1" dirty="0">
                <a:latin typeface="American Typewriter" panose="02090604020004020304" pitchFamily="18" charset="77"/>
              </a:rPr>
              <a:t>“</a:t>
            </a:r>
            <a:r>
              <a:rPr lang="en-AU" sz="2400" dirty="0">
                <a:latin typeface="American Typewriter" panose="02090604020004020304" pitchFamily="18" charset="77"/>
              </a:rPr>
              <a:t>What is often lacking in initial reading instruction, in particular, is effective, specific instruction in what is known as synthetic phonics; how to relate letters to sounds and to blend letter sounds into words.”</a:t>
            </a:r>
          </a:p>
          <a:p>
            <a:pPr algn="ctr"/>
            <a:endParaRPr lang="en-AU" sz="2400" dirty="0">
              <a:latin typeface="American Typewriter" panose="02090604020004020304" pitchFamily="18" charset="77"/>
            </a:endParaRPr>
          </a:p>
          <a:p>
            <a:pPr algn="ctr"/>
            <a:r>
              <a:rPr lang="en-AU" sz="2400" dirty="0">
                <a:latin typeface="American Typewriter" panose="02090604020004020304" pitchFamily="18" charset="77"/>
              </a:rPr>
              <a:t>“Phonics instruction provides a self-teaching mechanism by which children can teach themselves an increasing number of new words, initially by sounding them out. With sufficient repetition, and this varies for each child, these words are learned as sight words; they do not subsequently have to be sounded out each time they are encountered in text.”</a:t>
            </a:r>
          </a:p>
          <a:p>
            <a:endParaRPr lang="en-AU" sz="2400" dirty="0"/>
          </a:p>
          <a:p>
            <a:pPr algn="r"/>
            <a:r>
              <a:rPr lang="en-AU" sz="2000" dirty="0">
                <a:latin typeface="Helvetica" pitchFamily="2" charset="0"/>
              </a:rPr>
              <a:t>- Emeritus Professor Kevin </a:t>
            </a:r>
            <a:r>
              <a:rPr lang="en-AU" sz="2000" dirty="0" err="1">
                <a:latin typeface="Helvetica" pitchFamily="2" charset="0"/>
              </a:rPr>
              <a:t>Wheldall</a:t>
            </a:r>
            <a:r>
              <a:rPr lang="en-AU" sz="2000" i="1" dirty="0">
                <a:latin typeface="Helvetica" pitchFamily="2" charset="0"/>
              </a:rPr>
              <a:t> </a:t>
            </a:r>
            <a:endParaRPr lang="en-AU" sz="2000" dirty="0">
              <a:latin typeface="Helvetica" pitchFamily="2" charset="0"/>
            </a:endParaRPr>
          </a:p>
        </p:txBody>
      </p:sp>
      <p:pic>
        <p:nvPicPr>
          <p:cNvPr id="7" name="Picture 6">
            <a:extLst>
              <a:ext uri="{FF2B5EF4-FFF2-40B4-BE49-F238E27FC236}">
                <a16:creationId xmlns:a16="http://schemas.microsoft.com/office/drawing/2014/main" id="{A5DB39FD-0D29-0B4C-878A-03EC35A5BE79}"/>
              </a:ext>
            </a:extLst>
          </p:cNvPr>
          <p:cNvPicPr>
            <a:picLocks noChangeAspect="1"/>
          </p:cNvPicPr>
          <p:nvPr/>
        </p:nvPicPr>
        <p:blipFill>
          <a:blip r:embed="rId3"/>
          <a:stretch>
            <a:fillRect/>
          </a:stretch>
        </p:blipFill>
        <p:spPr>
          <a:xfrm>
            <a:off x="8968239" y="6074301"/>
            <a:ext cx="2865315" cy="512321"/>
          </a:xfrm>
          <a:prstGeom prst="rect">
            <a:avLst/>
          </a:prstGeom>
        </p:spPr>
      </p:pic>
    </p:spTree>
    <p:extLst>
      <p:ext uri="{BB962C8B-B14F-4D97-AF65-F5344CB8AC3E}">
        <p14:creationId xmlns:p14="http://schemas.microsoft.com/office/powerpoint/2010/main" val="349986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448" y="1839630"/>
            <a:ext cx="5010494" cy="4803322"/>
          </a:xfrm>
        </p:spPr>
        <p:txBody>
          <a:bodyPr>
            <a:normAutofit/>
          </a:bodyPr>
          <a:lstStyle/>
          <a:p>
            <a:r>
              <a:rPr lang="en-AU" sz="2000" i="1" dirty="0">
                <a:latin typeface="Helvetica" pitchFamily="2" charset="0"/>
              </a:rPr>
              <a:t>Synthetic</a:t>
            </a:r>
            <a:r>
              <a:rPr lang="en-AU" sz="2000" dirty="0">
                <a:latin typeface="Helvetica" pitchFamily="2" charset="0"/>
              </a:rPr>
              <a:t> means building words from the smallest sub-word units – graphemes and phonemes.</a:t>
            </a:r>
          </a:p>
          <a:p>
            <a:r>
              <a:rPr lang="en-AU" sz="2000" dirty="0">
                <a:latin typeface="Helvetica" pitchFamily="2" charset="0"/>
              </a:rPr>
              <a:t>Grapheme-phoneme correspondences are taught in a carefully developed sequence from simple to complex</a:t>
            </a:r>
          </a:p>
          <a:p>
            <a:r>
              <a:rPr lang="en-AU" sz="2000" dirty="0">
                <a:latin typeface="Helvetica" pitchFamily="2" charset="0"/>
              </a:rPr>
              <a:t>Blending and segmenting is introduced as soon as a few GPCs are learned</a:t>
            </a:r>
          </a:p>
          <a:p>
            <a:r>
              <a:rPr lang="en-AU" sz="2000" dirty="0">
                <a:latin typeface="Helvetica" pitchFamily="2" charset="0"/>
              </a:rPr>
              <a:t>The simple code can be taught in a few months and the extended code in two to three years</a:t>
            </a:r>
          </a:p>
          <a:p>
            <a:pPr marL="0" indent="0">
              <a:buNone/>
            </a:pPr>
            <a:endParaRPr lang="en-AU" sz="2000" dirty="0">
              <a:latin typeface="Helvetica" pitchFamily="2" charset="0"/>
            </a:endParaRPr>
          </a:p>
          <a:p>
            <a:endParaRPr lang="en-AU" sz="2000" dirty="0">
              <a:latin typeface="Helvetica" pitchFamily="2" charset="0"/>
            </a:endParaRPr>
          </a:p>
        </p:txBody>
      </p:sp>
      <p:sp>
        <p:nvSpPr>
          <p:cNvPr id="4" name="Title 1"/>
          <p:cNvSpPr>
            <a:spLocks noGrp="1"/>
          </p:cNvSpPr>
          <p:nvPr>
            <p:ph type="title"/>
          </p:nvPr>
        </p:nvSpPr>
        <p:spPr>
          <a:xfrm>
            <a:off x="217114" y="215048"/>
            <a:ext cx="10515600" cy="1325563"/>
          </a:xfrm>
        </p:spPr>
        <p:txBody>
          <a:bodyPr>
            <a:normAutofit/>
          </a:bodyPr>
          <a:lstStyle/>
          <a:p>
            <a:r>
              <a:rPr lang="en-AU" sz="3600" b="1" dirty="0">
                <a:latin typeface="Helvetica" pitchFamily="2" charset="0"/>
              </a:rPr>
              <a:t>What is synthetic phonics?</a:t>
            </a:r>
          </a:p>
        </p:txBody>
      </p:sp>
      <p:pic>
        <p:nvPicPr>
          <p:cNvPr id="8" name="Picture 7">
            <a:extLst>
              <a:ext uri="{FF2B5EF4-FFF2-40B4-BE49-F238E27FC236}">
                <a16:creationId xmlns:a16="http://schemas.microsoft.com/office/drawing/2014/main" id="{41DDCBDE-43EA-D74E-94EB-4111B3C93A4E}"/>
              </a:ext>
            </a:extLst>
          </p:cNvPr>
          <p:cNvPicPr>
            <a:picLocks noChangeAspect="1"/>
          </p:cNvPicPr>
          <p:nvPr/>
        </p:nvPicPr>
        <p:blipFill>
          <a:blip r:embed="rId3"/>
          <a:stretch>
            <a:fillRect/>
          </a:stretch>
        </p:blipFill>
        <p:spPr>
          <a:xfrm>
            <a:off x="9109571" y="292845"/>
            <a:ext cx="2865315" cy="512321"/>
          </a:xfrm>
          <a:prstGeom prst="rect">
            <a:avLst/>
          </a:prstGeom>
        </p:spPr>
      </p:pic>
      <p:pic>
        <p:nvPicPr>
          <p:cNvPr id="9" name="Content Placeholder 12">
            <a:extLst>
              <a:ext uri="{FF2B5EF4-FFF2-40B4-BE49-F238E27FC236}">
                <a16:creationId xmlns:a16="http://schemas.microsoft.com/office/drawing/2014/main" id="{44BEA5C4-B45E-594C-9030-02AEB8BB2FF5}"/>
              </a:ext>
            </a:extLst>
          </p:cNvPr>
          <p:cNvPicPr>
            <a:picLocks noChangeAspect="1"/>
          </p:cNvPicPr>
          <p:nvPr/>
        </p:nvPicPr>
        <p:blipFill>
          <a:blip r:embed="rId4"/>
          <a:stretch>
            <a:fillRect/>
          </a:stretch>
        </p:blipFill>
        <p:spPr>
          <a:xfrm>
            <a:off x="5837223" y="1184795"/>
            <a:ext cx="5842943" cy="3747312"/>
          </a:xfrm>
          <a:prstGeom prst="rect">
            <a:avLst/>
          </a:prstGeom>
        </p:spPr>
      </p:pic>
      <p:pic>
        <p:nvPicPr>
          <p:cNvPr id="10" name="Picture 9">
            <a:extLst>
              <a:ext uri="{FF2B5EF4-FFF2-40B4-BE49-F238E27FC236}">
                <a16:creationId xmlns:a16="http://schemas.microsoft.com/office/drawing/2014/main" id="{2811777A-6454-2D4B-BCAF-526F0D1FA6EE}"/>
              </a:ext>
            </a:extLst>
          </p:cNvPr>
          <p:cNvPicPr>
            <a:picLocks noChangeAspect="1"/>
          </p:cNvPicPr>
          <p:nvPr/>
        </p:nvPicPr>
        <p:blipFill rotWithShape="1">
          <a:blip r:embed="rId5"/>
          <a:srcRect l="1" t="10628" r="-1036" b="47440"/>
          <a:stretch/>
        </p:blipFill>
        <p:spPr>
          <a:xfrm>
            <a:off x="5837223" y="4932107"/>
            <a:ext cx="5980965" cy="1725784"/>
          </a:xfrm>
          <a:prstGeom prst="rect">
            <a:avLst/>
          </a:prstGeom>
        </p:spPr>
      </p:pic>
    </p:spTree>
    <p:extLst>
      <p:ext uri="{BB962C8B-B14F-4D97-AF65-F5344CB8AC3E}">
        <p14:creationId xmlns:p14="http://schemas.microsoft.com/office/powerpoint/2010/main" val="802010333"/>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168988" y="744595"/>
            <a:ext cx="10688309" cy="1325563"/>
          </a:xfrm>
        </p:spPr>
        <p:txBody>
          <a:bodyPr>
            <a:normAutofit/>
          </a:bodyPr>
          <a:lstStyle/>
          <a:p>
            <a:r>
              <a:rPr lang="en-US" sz="3200" b="1" dirty="0">
                <a:latin typeface="Helvetica" pitchFamily="2" charset="0"/>
              </a:rPr>
              <a:t>Synthetic phonics is strongly aligned to the scientific evidence of how children learn to read</a:t>
            </a:r>
          </a:p>
        </p:txBody>
      </p:sp>
      <p:sp>
        <p:nvSpPr>
          <p:cNvPr id="3" name="Content Placeholder 2">
            <a:extLst>
              <a:ext uri="{FF2B5EF4-FFF2-40B4-BE49-F238E27FC236}">
                <a16:creationId xmlns:a16="http://schemas.microsoft.com/office/drawing/2014/main" id="{CE3D9D70-99CE-094C-88F9-0FD5DA6B2072}"/>
              </a:ext>
            </a:extLst>
          </p:cNvPr>
          <p:cNvSpPr>
            <a:spLocks noGrp="1"/>
          </p:cNvSpPr>
          <p:nvPr>
            <p:ph idx="1"/>
          </p:nvPr>
        </p:nvSpPr>
        <p:spPr>
          <a:xfrm>
            <a:off x="317634" y="2070158"/>
            <a:ext cx="11385082" cy="4494997"/>
          </a:xfrm>
        </p:spPr>
        <p:txBody>
          <a:bodyPr>
            <a:normAutofit/>
          </a:bodyPr>
          <a:lstStyle/>
          <a:p>
            <a:pPr>
              <a:buFont typeface="Courier New" panose="02070309020205020404" pitchFamily="49" charset="0"/>
              <a:buChar char="o"/>
            </a:pPr>
            <a:r>
              <a:rPr lang="en-US" sz="2000" dirty="0">
                <a:latin typeface="Helvetica" pitchFamily="2" charset="0"/>
              </a:rPr>
              <a:t>Synthetic phonics builds the necessary </a:t>
            </a:r>
            <a:r>
              <a:rPr lang="en-US" sz="2000" dirty="0">
                <a:solidFill>
                  <a:srgbClr val="FF2361"/>
                </a:solidFill>
                <a:latin typeface="Helvetica" pitchFamily="2" charset="0"/>
              </a:rPr>
              <a:t>neurological connections </a:t>
            </a:r>
            <a:r>
              <a:rPr lang="en-US" sz="2000" dirty="0">
                <a:latin typeface="Helvetica" pitchFamily="2" charset="0"/>
              </a:rPr>
              <a:t>between the visual (grapheme) and phonological (phoneme) characteristics of words.</a:t>
            </a:r>
          </a:p>
          <a:p>
            <a:pPr>
              <a:buFont typeface="Courier New" panose="02070309020205020404" pitchFamily="49" charset="0"/>
              <a:buChar char="o"/>
            </a:pPr>
            <a:r>
              <a:rPr lang="en-US" sz="2000" dirty="0">
                <a:latin typeface="Helvetica" pitchFamily="2" charset="0"/>
              </a:rPr>
              <a:t>It thereby develops the </a:t>
            </a:r>
            <a:r>
              <a:rPr lang="en-US" sz="2000" dirty="0">
                <a:solidFill>
                  <a:srgbClr val="FF2361"/>
                </a:solidFill>
                <a:latin typeface="Helvetica" pitchFamily="2" charset="0"/>
              </a:rPr>
              <a:t>phonological route to reading </a:t>
            </a:r>
            <a:r>
              <a:rPr lang="en-US" sz="2000" dirty="0">
                <a:latin typeface="Helvetica" pitchFamily="2" charset="0"/>
              </a:rPr>
              <a:t>– the initial and essential cognitive process for beginning readers</a:t>
            </a:r>
          </a:p>
          <a:p>
            <a:pPr>
              <a:buFont typeface="Courier New" panose="02070309020205020404" pitchFamily="49" charset="0"/>
              <a:buChar char="o"/>
            </a:pPr>
            <a:r>
              <a:rPr lang="en-US" sz="2000" dirty="0">
                <a:latin typeface="Helvetica" pitchFamily="2" charset="0"/>
              </a:rPr>
              <a:t>It establishes these connections quickly and firmly, moving this information to long term memory and </a:t>
            </a:r>
            <a:r>
              <a:rPr lang="en-US" sz="2000" dirty="0" err="1">
                <a:latin typeface="Helvetica" pitchFamily="2" charset="0"/>
              </a:rPr>
              <a:t>minimising</a:t>
            </a:r>
            <a:r>
              <a:rPr lang="en-US" sz="2000" dirty="0">
                <a:latin typeface="Helvetica" pitchFamily="2" charset="0"/>
              </a:rPr>
              <a:t> </a:t>
            </a:r>
            <a:r>
              <a:rPr lang="en-US" sz="2000" dirty="0">
                <a:solidFill>
                  <a:srgbClr val="FF2361"/>
                </a:solidFill>
                <a:latin typeface="Helvetica" pitchFamily="2" charset="0"/>
              </a:rPr>
              <a:t>cognitive load</a:t>
            </a:r>
          </a:p>
          <a:p>
            <a:pPr>
              <a:buFont typeface="Courier New" panose="02070309020205020404" pitchFamily="49" charset="0"/>
              <a:buChar char="o"/>
            </a:pPr>
            <a:r>
              <a:rPr lang="en-US" sz="2000" dirty="0">
                <a:latin typeface="Helvetica" pitchFamily="2" charset="0"/>
              </a:rPr>
              <a:t>The pace can be adjusted to the </a:t>
            </a:r>
            <a:r>
              <a:rPr lang="en-US" sz="2000" dirty="0">
                <a:solidFill>
                  <a:srgbClr val="FF2361"/>
                </a:solidFill>
                <a:latin typeface="Helvetica" pitchFamily="2" charset="0"/>
              </a:rPr>
              <a:t>learning needs </a:t>
            </a:r>
            <a:r>
              <a:rPr lang="en-US" sz="2000" dirty="0">
                <a:latin typeface="Helvetica" pitchFamily="2" charset="0"/>
              </a:rPr>
              <a:t>of individual children</a:t>
            </a:r>
            <a:endParaRPr lang="en-US" sz="2000" dirty="0">
              <a:solidFill>
                <a:srgbClr val="FF2080"/>
              </a:solidFill>
              <a:latin typeface="Helvetica" pitchFamily="2" charset="0"/>
            </a:endParaRPr>
          </a:p>
          <a:p>
            <a:pPr>
              <a:buFont typeface="Courier New" panose="02070309020205020404" pitchFamily="49" charset="0"/>
              <a:buChar char="o"/>
            </a:pPr>
            <a:r>
              <a:rPr lang="en-US" sz="2000" dirty="0">
                <a:latin typeface="Helvetica" pitchFamily="2" charset="0"/>
              </a:rPr>
              <a:t>Learning to decode ‘through the word’ facilitates </a:t>
            </a:r>
            <a:r>
              <a:rPr lang="en-US" sz="2000" dirty="0">
                <a:solidFill>
                  <a:srgbClr val="FF2361"/>
                </a:solidFill>
                <a:latin typeface="Helvetica" pitchFamily="2" charset="0"/>
              </a:rPr>
              <a:t>orthographic mapping</a:t>
            </a:r>
            <a:r>
              <a:rPr lang="en-US" sz="2000" dirty="0">
                <a:latin typeface="Helvetica" pitchFamily="2" charset="0"/>
              </a:rPr>
              <a:t>, leading to skilled and proficient reading.</a:t>
            </a:r>
          </a:p>
          <a:p>
            <a:pPr>
              <a:buFont typeface="Courier New" panose="02070309020205020404" pitchFamily="49" charset="0"/>
              <a:buChar char="o"/>
            </a:pPr>
            <a:r>
              <a:rPr lang="en-US" sz="2000" dirty="0">
                <a:latin typeface="Helvetica" pitchFamily="2" charset="0"/>
              </a:rPr>
              <a:t>Blending and segmenting of GPCs is introduced early to allow cumulative introduction of new GPCs, allowing the decoding of new words and facilitating </a:t>
            </a:r>
            <a:r>
              <a:rPr lang="en-US" sz="2000" dirty="0">
                <a:solidFill>
                  <a:srgbClr val="FF2361"/>
                </a:solidFill>
                <a:latin typeface="Helvetica" pitchFamily="2" charset="0"/>
              </a:rPr>
              <a:t>self-teaching</a:t>
            </a:r>
            <a:r>
              <a:rPr lang="en-US" sz="2000" dirty="0">
                <a:latin typeface="Helvetica" pitchFamily="2" charset="0"/>
              </a:rPr>
              <a:t>.</a:t>
            </a:r>
          </a:p>
          <a:p>
            <a:pPr>
              <a:buFont typeface="Courier New" panose="02070309020205020404" pitchFamily="49" charset="0"/>
              <a:buChar char="o"/>
            </a:pPr>
            <a:r>
              <a:rPr lang="en-US" sz="2000" dirty="0">
                <a:latin typeface="Helvetica" pitchFamily="2" charset="0"/>
              </a:rPr>
              <a:t>Successful self-teaching using phonic knowledge accelerates the acquisition of ‘sight words’ and development of the </a:t>
            </a:r>
            <a:r>
              <a:rPr lang="en-US" sz="2000" dirty="0">
                <a:solidFill>
                  <a:srgbClr val="FF2361"/>
                </a:solidFill>
                <a:latin typeface="Helvetica" pitchFamily="2" charset="0"/>
              </a:rPr>
              <a:t>lexical route of the DRC model </a:t>
            </a:r>
            <a:r>
              <a:rPr lang="en-US" sz="2000" dirty="0">
                <a:latin typeface="Helvetica" pitchFamily="2" charset="0"/>
              </a:rPr>
              <a:t>– leading to fluent and proficient reading.</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76948" y="195050"/>
            <a:ext cx="2865315" cy="512321"/>
          </a:xfrm>
          <a:prstGeom prst="rect">
            <a:avLst/>
          </a:prstGeom>
        </p:spPr>
      </p:pic>
    </p:spTree>
    <p:extLst>
      <p:ext uri="{BB962C8B-B14F-4D97-AF65-F5344CB8AC3E}">
        <p14:creationId xmlns:p14="http://schemas.microsoft.com/office/powerpoint/2010/main" val="351006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3E7C-BA94-6846-82B2-D67E974F6B22}"/>
              </a:ext>
            </a:extLst>
          </p:cNvPr>
          <p:cNvSpPr>
            <a:spLocks noGrp="1"/>
          </p:cNvSpPr>
          <p:nvPr>
            <p:ph type="title"/>
          </p:nvPr>
        </p:nvSpPr>
        <p:spPr/>
        <p:txBody>
          <a:bodyPr>
            <a:normAutofit/>
          </a:bodyPr>
          <a:lstStyle/>
          <a:p>
            <a:r>
              <a:rPr lang="en-US" sz="3600" b="1" dirty="0">
                <a:latin typeface="Helvetica" pitchFamily="2" charset="0"/>
              </a:rPr>
              <a:t>About MultiLit</a:t>
            </a:r>
          </a:p>
        </p:txBody>
      </p:sp>
      <p:pic>
        <p:nvPicPr>
          <p:cNvPr id="4" name="Picture 3">
            <a:extLst>
              <a:ext uri="{FF2B5EF4-FFF2-40B4-BE49-F238E27FC236}">
                <a16:creationId xmlns:a16="http://schemas.microsoft.com/office/drawing/2014/main" id="{4817952E-9E50-BE48-846D-55BA43EAAF7E}"/>
              </a:ext>
            </a:extLst>
          </p:cNvPr>
          <p:cNvPicPr>
            <a:picLocks noChangeAspect="1"/>
          </p:cNvPicPr>
          <p:nvPr/>
        </p:nvPicPr>
        <p:blipFill>
          <a:blip r:embed="rId2"/>
          <a:stretch>
            <a:fillRect/>
          </a:stretch>
        </p:blipFill>
        <p:spPr>
          <a:xfrm>
            <a:off x="9069194" y="6065281"/>
            <a:ext cx="2865315" cy="512321"/>
          </a:xfrm>
          <a:prstGeom prst="rect">
            <a:avLst/>
          </a:prstGeom>
        </p:spPr>
      </p:pic>
      <p:sp>
        <p:nvSpPr>
          <p:cNvPr id="5" name="TextBox 4">
            <a:extLst>
              <a:ext uri="{FF2B5EF4-FFF2-40B4-BE49-F238E27FC236}">
                <a16:creationId xmlns:a16="http://schemas.microsoft.com/office/drawing/2014/main" id="{238F699B-3420-2245-B95F-881F7DE828AE}"/>
              </a:ext>
            </a:extLst>
          </p:cNvPr>
          <p:cNvSpPr txBox="1"/>
          <p:nvPr/>
        </p:nvSpPr>
        <p:spPr>
          <a:xfrm>
            <a:off x="724395" y="1531917"/>
            <a:ext cx="11067802" cy="4708981"/>
          </a:xfrm>
          <a:prstGeom prst="rect">
            <a:avLst/>
          </a:prstGeom>
          <a:noFill/>
        </p:spPr>
        <p:txBody>
          <a:bodyPr wrap="square" rtlCol="0">
            <a:spAutoFit/>
          </a:bodyPr>
          <a:lstStyle/>
          <a:p>
            <a:pPr marL="285750" indent="-285750">
              <a:lnSpc>
                <a:spcPct val="170000"/>
              </a:lnSpc>
              <a:buFont typeface="Arial" panose="020B0604020202020204" pitchFamily="34" charset="0"/>
              <a:buChar char="•"/>
            </a:pPr>
            <a:r>
              <a:rPr lang="en-US" sz="2000" dirty="0">
                <a:latin typeface="Helvetica" pitchFamily="2" charset="0"/>
              </a:rPr>
              <a:t>MultiLit started as a research initiative of Macquarie University.</a:t>
            </a:r>
          </a:p>
          <a:p>
            <a:pPr marL="285750" indent="-285750">
              <a:lnSpc>
                <a:spcPct val="150000"/>
              </a:lnSpc>
              <a:buFont typeface="Arial" panose="020B0604020202020204" pitchFamily="34" charset="0"/>
              <a:buChar char="•"/>
            </a:pPr>
            <a:r>
              <a:rPr lang="en-US" sz="2000" dirty="0">
                <a:latin typeface="Helvetica" pitchFamily="2" charset="0"/>
              </a:rPr>
              <a:t>Conducts research on reading development and reading instruction through the MultiLit Research Unit.</a:t>
            </a:r>
          </a:p>
          <a:p>
            <a:pPr marL="285750" indent="-285750">
              <a:lnSpc>
                <a:spcPct val="150000"/>
              </a:lnSpc>
              <a:buFont typeface="Arial" panose="020B0604020202020204" pitchFamily="34" charset="0"/>
              <a:buChar char="•"/>
            </a:pPr>
            <a:r>
              <a:rPr lang="en-US" sz="2000" dirty="0">
                <a:latin typeface="Helvetica" pitchFamily="2" charset="0"/>
              </a:rPr>
              <a:t>Produces comprehensive reading programs for whole-class instruction and for small group and individual intervention.</a:t>
            </a:r>
          </a:p>
          <a:p>
            <a:pPr marL="285750" indent="-285750">
              <a:lnSpc>
                <a:spcPct val="170000"/>
              </a:lnSpc>
              <a:buFont typeface="Arial" panose="020B0604020202020204" pitchFamily="34" charset="0"/>
              <a:buChar char="•"/>
            </a:pPr>
            <a:r>
              <a:rPr lang="en-US" sz="2000" dirty="0">
                <a:latin typeface="Helvetica" pitchFamily="2" charset="0"/>
              </a:rPr>
              <a:t>Programs are based on scientific evidence and are intensively </a:t>
            </a:r>
            <a:r>
              <a:rPr lang="en-US" sz="2000" dirty="0" err="1">
                <a:latin typeface="Helvetica" pitchFamily="2" charset="0"/>
              </a:rPr>
              <a:t>trialled</a:t>
            </a:r>
            <a:r>
              <a:rPr lang="en-US" sz="2000" dirty="0">
                <a:latin typeface="Helvetica" pitchFamily="2" charset="0"/>
              </a:rPr>
              <a:t> and evaluated.</a:t>
            </a:r>
          </a:p>
          <a:p>
            <a:pPr marL="285750" indent="-285750">
              <a:lnSpc>
                <a:spcPct val="150000"/>
              </a:lnSpc>
              <a:buFont typeface="Arial" panose="020B0604020202020204" pitchFamily="34" charset="0"/>
              <a:buChar char="•"/>
            </a:pPr>
            <a:r>
              <a:rPr lang="en-US" sz="2000" dirty="0">
                <a:latin typeface="Helvetica" pitchFamily="2" charset="0"/>
              </a:rPr>
              <a:t>MultiLit has reading clinics that provide assessment and instructional interventions for struggling readers.</a:t>
            </a:r>
          </a:p>
          <a:p>
            <a:pPr marL="285750" indent="-285750">
              <a:lnSpc>
                <a:spcPct val="170000"/>
              </a:lnSpc>
              <a:buFont typeface="Arial" panose="020B0604020202020204" pitchFamily="34" charset="0"/>
              <a:buChar char="•"/>
            </a:pPr>
            <a:r>
              <a:rPr lang="en-US" sz="2000" dirty="0">
                <a:latin typeface="Helvetica" pitchFamily="2" charset="0"/>
              </a:rPr>
              <a:t>Publishes a range of books and resources including decodable readers.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7122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53198" y="6070703"/>
            <a:ext cx="2865315" cy="512321"/>
          </a:xfrm>
          <a:prstGeom prst="rect">
            <a:avLst/>
          </a:prstGeom>
        </p:spPr>
      </p:pic>
      <p:sp>
        <p:nvSpPr>
          <p:cNvPr id="5" name="Content Placeholder 4">
            <a:extLst>
              <a:ext uri="{FF2B5EF4-FFF2-40B4-BE49-F238E27FC236}">
                <a16:creationId xmlns:a16="http://schemas.microsoft.com/office/drawing/2014/main" id="{1FAF5CCA-5C77-2A42-902C-64D91C18D96A}"/>
              </a:ext>
            </a:extLst>
          </p:cNvPr>
          <p:cNvSpPr>
            <a:spLocks noGrp="1"/>
          </p:cNvSpPr>
          <p:nvPr>
            <p:ph idx="1"/>
          </p:nvPr>
        </p:nvSpPr>
        <p:spPr>
          <a:xfrm>
            <a:off x="838200" y="2753880"/>
            <a:ext cx="10515600" cy="959139"/>
          </a:xfrm>
        </p:spPr>
        <p:txBody>
          <a:bodyPr>
            <a:normAutofit/>
          </a:bodyPr>
          <a:lstStyle/>
          <a:p>
            <a:pPr marL="0" indent="0" algn="ctr">
              <a:buNone/>
            </a:pPr>
            <a:r>
              <a:rPr lang="en-US" sz="4800" b="1" dirty="0">
                <a:latin typeface="Helvetica" pitchFamily="2" charset="0"/>
              </a:rPr>
              <a:t>The Australian context</a:t>
            </a:r>
            <a:endParaRPr lang="en-US" sz="4800" dirty="0"/>
          </a:p>
        </p:txBody>
      </p:sp>
    </p:spTree>
    <p:extLst>
      <p:ext uri="{BB962C8B-B14F-4D97-AF65-F5344CB8AC3E}">
        <p14:creationId xmlns:p14="http://schemas.microsoft.com/office/powerpoint/2010/main" val="397520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0688309" cy="961542"/>
          </a:xfrm>
        </p:spPr>
        <p:txBody>
          <a:bodyPr>
            <a:normAutofit/>
          </a:bodyPr>
          <a:lstStyle/>
          <a:p>
            <a:r>
              <a:rPr lang="en-US" sz="3200" b="1" dirty="0">
                <a:latin typeface="Helvetica" pitchFamily="2" charset="0"/>
              </a:rPr>
              <a:t>Open letter to the federal minister for education</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53198" y="6070703"/>
            <a:ext cx="2865315" cy="512321"/>
          </a:xfrm>
          <a:prstGeom prst="rect">
            <a:avLst/>
          </a:prstGeom>
        </p:spPr>
      </p:pic>
      <p:sp>
        <p:nvSpPr>
          <p:cNvPr id="6" name="Content Placeholder 5">
            <a:extLst>
              <a:ext uri="{FF2B5EF4-FFF2-40B4-BE49-F238E27FC236}">
                <a16:creationId xmlns:a16="http://schemas.microsoft.com/office/drawing/2014/main" id="{E22056F4-7BEF-DE43-983A-A268CB8F88B0}"/>
              </a:ext>
            </a:extLst>
          </p:cNvPr>
          <p:cNvSpPr>
            <a:spLocks noGrp="1"/>
          </p:cNvSpPr>
          <p:nvPr>
            <p:ph idx="1"/>
          </p:nvPr>
        </p:nvSpPr>
        <p:spPr>
          <a:xfrm>
            <a:off x="838200" y="1569464"/>
            <a:ext cx="10515600" cy="4351338"/>
          </a:xfrm>
        </p:spPr>
        <p:txBody>
          <a:bodyPr>
            <a:normAutofit/>
          </a:bodyPr>
          <a:lstStyle/>
          <a:p>
            <a:pPr marL="0" indent="0">
              <a:buNone/>
            </a:pPr>
            <a:r>
              <a:rPr lang="en-US" sz="2400" dirty="0">
                <a:latin typeface="Helvetica" pitchFamily="2" charset="0"/>
              </a:rPr>
              <a:t>In 2004, a group of eminent reading researchers, linguists, educational psychologists and cognitive scientists wrote an open letter to then federal education minister, Brendan Nelson.</a:t>
            </a:r>
          </a:p>
          <a:p>
            <a:pPr marL="0" indent="0">
              <a:buNone/>
            </a:pPr>
            <a:endParaRPr lang="en-US" sz="2400" dirty="0">
              <a:latin typeface="Helvetica" pitchFamily="2" charset="0"/>
            </a:endParaRPr>
          </a:p>
          <a:p>
            <a:pPr marL="0" indent="0">
              <a:buNone/>
            </a:pPr>
            <a:endParaRPr lang="en-US" sz="2400" dirty="0">
              <a:latin typeface="Helvetica" pitchFamily="2" charset="0"/>
            </a:endParaRPr>
          </a:p>
          <a:p>
            <a:pPr marL="0" indent="0">
              <a:buNone/>
            </a:pPr>
            <a:endParaRPr lang="en-US" sz="2400" dirty="0">
              <a:latin typeface="Helvetica" pitchFamily="2" charset="0"/>
            </a:endParaRPr>
          </a:p>
          <a:p>
            <a:pPr marL="0" indent="0">
              <a:buNone/>
            </a:pPr>
            <a:endParaRPr lang="en-US" sz="2400" dirty="0">
              <a:latin typeface="Helvetica" pitchFamily="2" charset="0"/>
            </a:endParaRPr>
          </a:p>
          <a:p>
            <a:pPr marL="0" indent="0">
              <a:buNone/>
            </a:pPr>
            <a:endParaRPr lang="en-US" sz="2400" dirty="0">
              <a:latin typeface="Helvetica" pitchFamily="2" charset="0"/>
            </a:endParaRPr>
          </a:p>
          <a:p>
            <a:pPr marL="0" indent="0">
              <a:buNone/>
            </a:pPr>
            <a:r>
              <a:rPr lang="en-US" sz="2400" dirty="0">
                <a:latin typeface="Helvetica" pitchFamily="2" charset="0"/>
              </a:rPr>
              <a:t>This letter renewed the debate over reading instruction and lead to a national inquiry into the teaching of literacy. </a:t>
            </a:r>
          </a:p>
        </p:txBody>
      </p:sp>
      <p:sp>
        <p:nvSpPr>
          <p:cNvPr id="3" name="Rectangle 2">
            <a:extLst>
              <a:ext uri="{FF2B5EF4-FFF2-40B4-BE49-F238E27FC236}">
                <a16:creationId xmlns:a16="http://schemas.microsoft.com/office/drawing/2014/main" id="{3BCD2FAA-46D0-CA43-B9B0-47D3C5F37EE1}"/>
              </a:ext>
            </a:extLst>
          </p:cNvPr>
          <p:cNvSpPr/>
          <p:nvPr/>
        </p:nvSpPr>
        <p:spPr>
          <a:xfrm>
            <a:off x="1546653" y="3006469"/>
            <a:ext cx="8684741" cy="1477328"/>
          </a:xfrm>
          <a:prstGeom prst="rect">
            <a:avLst/>
          </a:prstGeom>
        </p:spPr>
        <p:txBody>
          <a:bodyPr wrap="square">
            <a:spAutoFit/>
          </a:bodyPr>
          <a:lstStyle/>
          <a:p>
            <a:pPr algn="ctr"/>
            <a:r>
              <a:rPr lang="en-AU" dirty="0">
                <a:latin typeface="American Typewriter" panose="02090604020004020304" pitchFamily="18" charset="77"/>
              </a:rPr>
              <a:t>“We would like particularly to draw to your attention to the continuing discrepancy between the model of reading development that forms the basis for most of our current school curricula and teaching methods, and the model of reading development that is emerging as a result </a:t>
            </a:r>
            <a:r>
              <a:rPr lang="en-AU" dirty="0" err="1">
                <a:latin typeface="American Typewriter" panose="02090604020004020304" pitchFamily="18" charset="77"/>
              </a:rPr>
              <a:t>ofthe</a:t>
            </a:r>
            <a:r>
              <a:rPr lang="en-AU" dirty="0">
                <a:latin typeface="American Typewriter" panose="02090604020004020304" pitchFamily="18" charset="77"/>
              </a:rPr>
              <a:t> research into reading that has been undertaken over the past twenty to thirty years.” </a:t>
            </a:r>
          </a:p>
        </p:txBody>
      </p:sp>
    </p:spTree>
    <p:extLst>
      <p:ext uri="{BB962C8B-B14F-4D97-AF65-F5344CB8AC3E}">
        <p14:creationId xmlns:p14="http://schemas.microsoft.com/office/powerpoint/2010/main" val="2241088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536978" y="594735"/>
            <a:ext cx="10688309" cy="961542"/>
          </a:xfrm>
        </p:spPr>
        <p:txBody>
          <a:bodyPr>
            <a:normAutofit/>
          </a:bodyPr>
          <a:lstStyle/>
          <a:p>
            <a:r>
              <a:rPr lang="en-US" sz="3200" b="1" dirty="0">
                <a:latin typeface="Helvetica" pitchFamily="2" charset="0"/>
              </a:rPr>
              <a:t>The Rowe Report (2005)</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8675143" y="6130165"/>
            <a:ext cx="2865315" cy="512321"/>
          </a:xfrm>
          <a:prstGeom prst="rect">
            <a:avLst/>
          </a:prstGeom>
        </p:spPr>
      </p:pic>
      <p:pic>
        <p:nvPicPr>
          <p:cNvPr id="3" name="Content Placeholder 2">
            <a:extLst>
              <a:ext uri="{FF2B5EF4-FFF2-40B4-BE49-F238E27FC236}">
                <a16:creationId xmlns:a16="http://schemas.microsoft.com/office/drawing/2014/main" id="{0D5B37AE-0255-4E47-849B-5305E9EB98D2}"/>
              </a:ext>
            </a:extLst>
          </p:cNvPr>
          <p:cNvPicPr>
            <a:picLocks noGrp="1" noChangeAspect="1"/>
          </p:cNvPicPr>
          <p:nvPr>
            <p:ph idx="1"/>
          </p:nvPr>
        </p:nvPicPr>
        <p:blipFill>
          <a:blip r:embed="rId3"/>
          <a:stretch>
            <a:fillRect/>
          </a:stretch>
        </p:blipFill>
        <p:spPr>
          <a:xfrm>
            <a:off x="8103254" y="748705"/>
            <a:ext cx="3258868" cy="4644825"/>
          </a:xfrm>
          <a:prstGeom prst="rect">
            <a:avLst/>
          </a:prstGeom>
        </p:spPr>
      </p:pic>
      <p:sp>
        <p:nvSpPr>
          <p:cNvPr id="7" name="TextBox 6">
            <a:extLst>
              <a:ext uri="{FF2B5EF4-FFF2-40B4-BE49-F238E27FC236}">
                <a16:creationId xmlns:a16="http://schemas.microsoft.com/office/drawing/2014/main" id="{3DB6DCB5-7788-C040-960D-734968625CCF}"/>
              </a:ext>
            </a:extLst>
          </p:cNvPr>
          <p:cNvSpPr txBox="1"/>
          <p:nvPr/>
        </p:nvSpPr>
        <p:spPr>
          <a:xfrm>
            <a:off x="536978" y="1376040"/>
            <a:ext cx="6677862" cy="4893647"/>
          </a:xfrm>
          <a:prstGeom prst="rect">
            <a:avLst/>
          </a:prstGeom>
          <a:noFill/>
        </p:spPr>
        <p:txBody>
          <a:bodyPr wrap="square" rtlCol="0">
            <a:spAutoFit/>
          </a:bodyPr>
          <a:lstStyle/>
          <a:p>
            <a:endParaRPr lang="en-AU" sz="2400" dirty="0">
              <a:latin typeface="Myriad Pro"/>
            </a:endParaRPr>
          </a:p>
          <a:p>
            <a:r>
              <a:rPr lang="en-AU" sz="2400" i="1" dirty="0">
                <a:latin typeface="Myriad Pro"/>
              </a:rPr>
              <a:t>“</a:t>
            </a:r>
            <a:r>
              <a:rPr lang="en-AU" sz="2400" dirty="0">
                <a:latin typeface="Myriad Pro"/>
              </a:rPr>
              <a:t>The committee recommends that teachers provide systematic, direct and explicit phonics instruction so that children master the essential alphabetic code-breaking skills required for foundational reading proficiency. </a:t>
            </a:r>
          </a:p>
          <a:p>
            <a:endParaRPr lang="en-AU" sz="2400" dirty="0">
              <a:latin typeface="Myriad Pro"/>
            </a:endParaRPr>
          </a:p>
          <a:p>
            <a:r>
              <a:rPr lang="en-AU" sz="2400" dirty="0">
                <a:latin typeface="Myriad Pro"/>
              </a:rPr>
              <a:t>Equally, that teachers provide an integrated approach to reading that supports the development of oral language, vocabulary,  grammar, reading fluency, comprehension and the </a:t>
            </a:r>
            <a:r>
              <a:rPr lang="en-AU" sz="2400" dirty="0" err="1">
                <a:latin typeface="Myriad Pro"/>
              </a:rPr>
              <a:t>literacies</a:t>
            </a:r>
            <a:r>
              <a:rPr lang="en-AU" sz="2400" dirty="0">
                <a:latin typeface="Myriad Pro"/>
              </a:rPr>
              <a:t> of new technologies.”</a:t>
            </a:r>
          </a:p>
          <a:p>
            <a:endParaRPr lang="en-AU" sz="2400" dirty="0">
              <a:latin typeface="Myriad Pro"/>
            </a:endParaRPr>
          </a:p>
        </p:txBody>
      </p:sp>
    </p:spTree>
    <p:extLst>
      <p:ext uri="{BB962C8B-B14F-4D97-AF65-F5344CB8AC3E}">
        <p14:creationId xmlns:p14="http://schemas.microsoft.com/office/powerpoint/2010/main" val="403115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8931621" y="6060591"/>
            <a:ext cx="2865315" cy="512321"/>
          </a:xfrm>
          <a:prstGeom prst="rect">
            <a:avLst/>
          </a:prstGeom>
        </p:spPr>
      </p:pic>
      <p:sp>
        <p:nvSpPr>
          <p:cNvPr id="6" name="TextBox 5">
            <a:extLst>
              <a:ext uri="{FF2B5EF4-FFF2-40B4-BE49-F238E27FC236}">
                <a16:creationId xmlns:a16="http://schemas.microsoft.com/office/drawing/2014/main" id="{6530B124-B7BB-5247-821E-3985C158A2F8}"/>
              </a:ext>
            </a:extLst>
          </p:cNvPr>
          <p:cNvSpPr txBox="1"/>
          <p:nvPr/>
        </p:nvSpPr>
        <p:spPr>
          <a:xfrm>
            <a:off x="979845" y="1676256"/>
            <a:ext cx="6454837" cy="3046988"/>
          </a:xfrm>
          <a:prstGeom prst="rect">
            <a:avLst/>
          </a:prstGeom>
          <a:noFill/>
        </p:spPr>
        <p:txBody>
          <a:bodyPr wrap="square" rtlCol="0">
            <a:spAutoFit/>
          </a:bodyPr>
          <a:lstStyle/>
          <a:p>
            <a:r>
              <a:rPr lang="en-AU" sz="2400" dirty="0"/>
              <a:t>“Nothing has actually happened since the inquiry because Higher education providers of education and those who provide ongoing professional development of teachers, with a few exceptions, are still puddling around in postmodernist claptrap about how children learn to read.” </a:t>
            </a:r>
          </a:p>
          <a:p>
            <a:endParaRPr lang="en-AU" sz="2400" dirty="0"/>
          </a:p>
          <a:p>
            <a:pPr algn="r"/>
            <a:r>
              <a:rPr lang="en-AU" sz="2400" dirty="0"/>
              <a:t>- Professor Ken Rowe in </a:t>
            </a:r>
            <a:r>
              <a:rPr lang="en-AU" sz="2400" i="1" dirty="0"/>
              <a:t>The Age </a:t>
            </a:r>
            <a:r>
              <a:rPr lang="en-AU" sz="2400" dirty="0"/>
              <a:t>(8 Sept 2008)</a:t>
            </a:r>
          </a:p>
        </p:txBody>
      </p:sp>
      <p:pic>
        <p:nvPicPr>
          <p:cNvPr id="9" name="Picture 8">
            <a:extLst>
              <a:ext uri="{FF2B5EF4-FFF2-40B4-BE49-F238E27FC236}">
                <a16:creationId xmlns:a16="http://schemas.microsoft.com/office/drawing/2014/main" id="{853731DB-BBB1-D347-81F5-64E1A262F116}"/>
              </a:ext>
            </a:extLst>
          </p:cNvPr>
          <p:cNvPicPr>
            <a:picLocks noChangeAspect="1"/>
          </p:cNvPicPr>
          <p:nvPr/>
        </p:nvPicPr>
        <p:blipFill>
          <a:blip r:embed="rId4"/>
          <a:stretch>
            <a:fillRect/>
          </a:stretch>
        </p:blipFill>
        <p:spPr>
          <a:xfrm>
            <a:off x="8163239" y="1175837"/>
            <a:ext cx="2865315" cy="4047826"/>
          </a:xfrm>
          <a:prstGeom prst="rect">
            <a:avLst/>
          </a:prstGeom>
        </p:spPr>
      </p:pic>
    </p:spTree>
    <p:extLst>
      <p:ext uri="{BB962C8B-B14F-4D97-AF65-F5344CB8AC3E}">
        <p14:creationId xmlns:p14="http://schemas.microsoft.com/office/powerpoint/2010/main" val="1471385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381437" y="520652"/>
            <a:ext cx="10688309" cy="961542"/>
          </a:xfrm>
        </p:spPr>
        <p:txBody>
          <a:bodyPr>
            <a:normAutofit/>
          </a:bodyPr>
          <a:lstStyle/>
          <a:p>
            <a:r>
              <a:rPr lang="en-US" sz="3200" b="1" dirty="0">
                <a:latin typeface="Helvetica" pitchFamily="2" charset="0"/>
              </a:rPr>
              <a:t>The Rose Report (2006)</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8953923" y="6013526"/>
            <a:ext cx="2865315" cy="512321"/>
          </a:xfrm>
          <a:prstGeom prst="rect">
            <a:avLst/>
          </a:prstGeom>
        </p:spPr>
      </p:pic>
      <p:sp>
        <p:nvSpPr>
          <p:cNvPr id="8" name="TextBox 7">
            <a:extLst>
              <a:ext uri="{FF2B5EF4-FFF2-40B4-BE49-F238E27FC236}">
                <a16:creationId xmlns:a16="http://schemas.microsoft.com/office/drawing/2014/main" id="{3315CCB6-B466-1F45-A580-FCF8BFDBD33A}"/>
              </a:ext>
            </a:extLst>
          </p:cNvPr>
          <p:cNvSpPr txBox="1"/>
          <p:nvPr/>
        </p:nvSpPr>
        <p:spPr>
          <a:xfrm>
            <a:off x="381437" y="1549855"/>
            <a:ext cx="7626927" cy="4154984"/>
          </a:xfrm>
          <a:prstGeom prst="rect">
            <a:avLst/>
          </a:prstGeom>
          <a:noFill/>
        </p:spPr>
        <p:txBody>
          <a:bodyPr wrap="square" rtlCol="0">
            <a:spAutoFit/>
          </a:bodyPr>
          <a:lstStyle/>
          <a:p>
            <a:endParaRPr lang="en-AU" sz="2400" dirty="0">
              <a:latin typeface="Myriad Pro"/>
            </a:endParaRPr>
          </a:p>
          <a:p>
            <a:r>
              <a:rPr lang="en-AU" sz="2400" dirty="0">
                <a:latin typeface="Myriad Pro"/>
              </a:rPr>
              <a:t>“</a:t>
            </a:r>
            <a:r>
              <a:rPr lang="en-AU" sz="2400" dirty="0"/>
              <a:t>High quality, systematic phonic work as defined by the review should be taught discretely.”</a:t>
            </a:r>
          </a:p>
          <a:p>
            <a:endParaRPr lang="en-AU" sz="2400" dirty="0"/>
          </a:p>
          <a:p>
            <a:r>
              <a:rPr lang="en-AU" sz="2400" dirty="0"/>
              <a:t>“Phonic work should be set within a broad and rich language curriculum that takes full account of developing the four interdependent strands of language: speaking, listening, reading and writing and enlarging children’s stock of words.”</a:t>
            </a:r>
            <a:endParaRPr lang="en-AU" sz="2400" dirty="0">
              <a:latin typeface="Myriad Pro"/>
            </a:endParaRPr>
          </a:p>
          <a:p>
            <a:endParaRPr lang="en-AU" sz="2400" dirty="0">
              <a:latin typeface="Myriad Pro"/>
            </a:endParaRPr>
          </a:p>
          <a:p>
            <a:endParaRPr lang="en-AU" sz="2400" dirty="0">
              <a:latin typeface="Myriad Pro"/>
            </a:endParaRPr>
          </a:p>
        </p:txBody>
      </p:sp>
      <p:pic>
        <p:nvPicPr>
          <p:cNvPr id="10" name="Picture 9">
            <a:extLst>
              <a:ext uri="{FF2B5EF4-FFF2-40B4-BE49-F238E27FC236}">
                <a16:creationId xmlns:a16="http://schemas.microsoft.com/office/drawing/2014/main" id="{6BFB7474-EC18-774D-962F-7A9813FA74F4}"/>
              </a:ext>
            </a:extLst>
          </p:cNvPr>
          <p:cNvPicPr>
            <a:picLocks noChangeAspect="1"/>
          </p:cNvPicPr>
          <p:nvPr/>
        </p:nvPicPr>
        <p:blipFill>
          <a:blip r:embed="rId3"/>
          <a:stretch>
            <a:fillRect/>
          </a:stretch>
        </p:blipFill>
        <p:spPr>
          <a:xfrm>
            <a:off x="8140638" y="502355"/>
            <a:ext cx="3669925" cy="5185926"/>
          </a:xfrm>
          <a:prstGeom prst="rect">
            <a:avLst/>
          </a:prstGeom>
        </p:spPr>
      </p:pic>
    </p:spTree>
    <p:extLst>
      <p:ext uri="{BB962C8B-B14F-4D97-AF65-F5344CB8AC3E}">
        <p14:creationId xmlns:p14="http://schemas.microsoft.com/office/powerpoint/2010/main" val="2252068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0688309" cy="961542"/>
          </a:xfrm>
        </p:spPr>
        <p:txBody>
          <a:bodyPr>
            <a:normAutofit/>
          </a:bodyPr>
          <a:lstStyle/>
          <a:p>
            <a:r>
              <a:rPr lang="en-US" sz="3200" b="1" dirty="0">
                <a:latin typeface="Helvetica" pitchFamily="2" charset="0"/>
              </a:rPr>
              <a:t>Australian Curriculum was introduced in 2012</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53198" y="6070703"/>
            <a:ext cx="2865315" cy="512321"/>
          </a:xfrm>
          <a:prstGeom prst="rect">
            <a:avLst/>
          </a:prstGeom>
        </p:spPr>
      </p:pic>
      <p:sp>
        <p:nvSpPr>
          <p:cNvPr id="6" name="Content Placeholder 5">
            <a:extLst>
              <a:ext uri="{FF2B5EF4-FFF2-40B4-BE49-F238E27FC236}">
                <a16:creationId xmlns:a16="http://schemas.microsoft.com/office/drawing/2014/main" id="{E22056F4-7BEF-DE43-983A-A268CB8F88B0}"/>
              </a:ext>
            </a:extLst>
          </p:cNvPr>
          <p:cNvSpPr>
            <a:spLocks noGrp="1"/>
          </p:cNvSpPr>
          <p:nvPr>
            <p:ph idx="1"/>
          </p:nvPr>
        </p:nvSpPr>
        <p:spPr>
          <a:xfrm>
            <a:off x="838200" y="1975525"/>
            <a:ext cx="10515600" cy="4351338"/>
          </a:xfrm>
        </p:spPr>
        <p:txBody>
          <a:bodyPr>
            <a:normAutofit/>
          </a:bodyPr>
          <a:lstStyle/>
          <a:p>
            <a:pPr marL="0" indent="0">
              <a:buNone/>
            </a:pPr>
            <a:r>
              <a:rPr lang="en-US" sz="2400" b="1" dirty="0">
                <a:latin typeface="Helvetica" pitchFamily="2" charset="0"/>
              </a:rPr>
              <a:t>English: Foundation to Year 2</a:t>
            </a:r>
            <a:endParaRPr lang="en-AU" sz="2400" b="1" dirty="0">
              <a:latin typeface="Helvetica" pitchFamily="2" charset="0"/>
            </a:endParaRPr>
          </a:p>
          <a:p>
            <a:pPr marL="0" indent="0">
              <a:buNone/>
            </a:pPr>
            <a:endParaRPr lang="en-AU" sz="2400" b="1" dirty="0">
              <a:latin typeface="Helvetica" pitchFamily="2" charset="0"/>
            </a:endParaRPr>
          </a:p>
          <a:p>
            <a:pPr marL="0" indent="0">
              <a:buNone/>
            </a:pPr>
            <a:r>
              <a:rPr lang="en-AU" sz="2400" dirty="0">
                <a:latin typeface="Helvetica" pitchFamily="2" charset="0"/>
              </a:rPr>
              <a:t>Language, Literacy and Literature (Receptive and Productive modes)</a:t>
            </a:r>
          </a:p>
          <a:p>
            <a:endParaRPr lang="en-AU" sz="2400" dirty="0">
              <a:latin typeface="Helvetica" pitchFamily="2" charset="0"/>
            </a:endParaRPr>
          </a:p>
          <a:p>
            <a:pPr marL="0" indent="0">
              <a:buNone/>
            </a:pPr>
            <a:r>
              <a:rPr lang="en-AU" sz="2400" dirty="0">
                <a:latin typeface="Helvetica" pitchFamily="2" charset="0"/>
              </a:rPr>
              <a:t>Content descriptions and achievement standards relating to phonemic awareness, phonics, and word reading</a:t>
            </a:r>
          </a:p>
          <a:p>
            <a:pPr marL="0" indent="0">
              <a:buNone/>
            </a:pPr>
            <a:endParaRPr lang="en-US" sz="2400" dirty="0">
              <a:latin typeface="Helvetica" pitchFamily="2" charset="0"/>
            </a:endParaRPr>
          </a:p>
          <a:p>
            <a:pPr marL="0" indent="0">
              <a:buNone/>
            </a:pPr>
            <a:r>
              <a:rPr lang="en-US" sz="2400" dirty="0">
                <a:latin typeface="Helvetica" pitchFamily="2" charset="0"/>
              </a:rPr>
              <a:t>Comparison of 2012 (original document) and 2015 (current version)</a:t>
            </a:r>
          </a:p>
        </p:txBody>
      </p:sp>
    </p:spTree>
    <p:extLst>
      <p:ext uri="{BB962C8B-B14F-4D97-AF65-F5344CB8AC3E}">
        <p14:creationId xmlns:p14="http://schemas.microsoft.com/office/powerpoint/2010/main" val="1537315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303926"/>
            <a:ext cx="10688309" cy="961542"/>
          </a:xfrm>
        </p:spPr>
        <p:txBody>
          <a:bodyPr>
            <a:normAutofit/>
          </a:bodyPr>
          <a:lstStyle/>
          <a:p>
            <a:r>
              <a:rPr lang="en-US" sz="3200" b="1" dirty="0">
                <a:latin typeface="Helvetica" pitchFamily="2" charset="0"/>
              </a:rPr>
              <a:t>Foundation</a:t>
            </a:r>
          </a:p>
        </p:txBody>
      </p:sp>
      <p:graphicFrame>
        <p:nvGraphicFramePr>
          <p:cNvPr id="7" name="Content Placeholder 6">
            <a:extLst>
              <a:ext uri="{FF2B5EF4-FFF2-40B4-BE49-F238E27FC236}">
                <a16:creationId xmlns:a16="http://schemas.microsoft.com/office/drawing/2014/main" id="{1690550A-A402-3049-B7EB-75AB90C7E67C}"/>
              </a:ext>
            </a:extLst>
          </p:cNvPr>
          <p:cNvGraphicFramePr>
            <a:graphicFrameLocks noGrp="1"/>
          </p:cNvGraphicFramePr>
          <p:nvPr>
            <p:ph idx="1"/>
            <p:extLst>
              <p:ext uri="{D42A27DB-BD31-4B8C-83A1-F6EECF244321}">
                <p14:modId xmlns:p14="http://schemas.microsoft.com/office/powerpoint/2010/main" val="763362829"/>
              </p:ext>
            </p:extLst>
          </p:nvPr>
        </p:nvGraphicFramePr>
        <p:xfrm>
          <a:off x="414314" y="1203154"/>
          <a:ext cx="11069780" cy="4900913"/>
        </p:xfrm>
        <a:graphic>
          <a:graphicData uri="http://schemas.openxmlformats.org/drawingml/2006/table">
            <a:tbl>
              <a:tblPr firstRow="1" firstCol="1" bandRow="1">
                <a:tableStyleId>{5C22544A-7EE6-4342-B048-85BDC9FD1C3A}</a:tableStyleId>
              </a:tblPr>
              <a:tblGrid>
                <a:gridCol w="1383127">
                  <a:extLst>
                    <a:ext uri="{9D8B030D-6E8A-4147-A177-3AD203B41FA5}">
                      <a16:colId xmlns:a16="http://schemas.microsoft.com/office/drawing/2014/main" val="3308850431"/>
                    </a:ext>
                  </a:extLst>
                </a:gridCol>
                <a:gridCol w="1383921">
                  <a:extLst>
                    <a:ext uri="{9D8B030D-6E8A-4147-A177-3AD203B41FA5}">
                      <a16:colId xmlns:a16="http://schemas.microsoft.com/office/drawing/2014/main" val="23752051"/>
                    </a:ext>
                  </a:extLst>
                </a:gridCol>
                <a:gridCol w="1383921">
                  <a:extLst>
                    <a:ext uri="{9D8B030D-6E8A-4147-A177-3AD203B41FA5}">
                      <a16:colId xmlns:a16="http://schemas.microsoft.com/office/drawing/2014/main" val="321393749"/>
                    </a:ext>
                  </a:extLst>
                </a:gridCol>
                <a:gridCol w="1383921">
                  <a:extLst>
                    <a:ext uri="{9D8B030D-6E8A-4147-A177-3AD203B41FA5}">
                      <a16:colId xmlns:a16="http://schemas.microsoft.com/office/drawing/2014/main" val="2930925179"/>
                    </a:ext>
                  </a:extLst>
                </a:gridCol>
                <a:gridCol w="1383127">
                  <a:extLst>
                    <a:ext uri="{9D8B030D-6E8A-4147-A177-3AD203B41FA5}">
                      <a16:colId xmlns:a16="http://schemas.microsoft.com/office/drawing/2014/main" val="3474478854"/>
                    </a:ext>
                  </a:extLst>
                </a:gridCol>
                <a:gridCol w="1383921">
                  <a:extLst>
                    <a:ext uri="{9D8B030D-6E8A-4147-A177-3AD203B41FA5}">
                      <a16:colId xmlns:a16="http://schemas.microsoft.com/office/drawing/2014/main" val="4197417024"/>
                    </a:ext>
                  </a:extLst>
                </a:gridCol>
                <a:gridCol w="1383921">
                  <a:extLst>
                    <a:ext uri="{9D8B030D-6E8A-4147-A177-3AD203B41FA5}">
                      <a16:colId xmlns:a16="http://schemas.microsoft.com/office/drawing/2014/main" val="1792069157"/>
                    </a:ext>
                  </a:extLst>
                </a:gridCol>
                <a:gridCol w="1383921">
                  <a:extLst>
                    <a:ext uri="{9D8B030D-6E8A-4147-A177-3AD203B41FA5}">
                      <a16:colId xmlns:a16="http://schemas.microsoft.com/office/drawing/2014/main" val="3800641489"/>
                    </a:ext>
                  </a:extLst>
                </a:gridCol>
              </a:tblGrid>
              <a:tr h="162704">
                <a:tc>
                  <a:txBody>
                    <a:bodyPr/>
                    <a:lstStyle/>
                    <a:p>
                      <a:pPr>
                        <a:spcAft>
                          <a:spcPts val="0"/>
                        </a:spcAft>
                      </a:pPr>
                      <a:r>
                        <a:rPr lang="en-AU" sz="1100" b="0" dirty="0">
                          <a:effectLst/>
                          <a:latin typeface="Helvetica" pitchFamily="2" charset="0"/>
                        </a:rPr>
                        <a:t>2012</a:t>
                      </a:r>
                      <a:endParaRPr lang="en-AU" sz="1400" b="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100" dirty="0">
                          <a:effectLst/>
                          <a:latin typeface="Helvetica" pitchFamily="2" charset="0"/>
                        </a:rPr>
                        <a:t> </a:t>
                      </a:r>
                      <a:endParaRPr lang="en-AU" sz="14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100" dirty="0">
                          <a:effectLst/>
                          <a:latin typeface="Helvetica" pitchFamily="2" charset="0"/>
                        </a:rPr>
                        <a:t> </a:t>
                      </a:r>
                      <a:endParaRPr lang="en-AU" sz="14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100" dirty="0">
                          <a:effectLst/>
                          <a:latin typeface="Helvetica" pitchFamily="2" charset="0"/>
                        </a:rPr>
                        <a:t> </a:t>
                      </a:r>
                      <a:endParaRPr lang="en-AU" sz="14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100" dirty="0">
                          <a:effectLst/>
                          <a:latin typeface="Helvetica" pitchFamily="2" charset="0"/>
                        </a:rPr>
                        <a:t> </a:t>
                      </a:r>
                      <a:endParaRPr lang="en-AU" sz="14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100" dirty="0">
                          <a:effectLst/>
                          <a:latin typeface="Helvetica" pitchFamily="2" charset="0"/>
                        </a:rPr>
                        <a:t> </a:t>
                      </a:r>
                      <a:endParaRPr lang="en-AU" sz="14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100" dirty="0">
                          <a:effectLst/>
                          <a:latin typeface="Helvetica" pitchFamily="2" charset="0"/>
                        </a:rPr>
                        <a:t> </a:t>
                      </a:r>
                      <a:endParaRPr lang="en-AU" sz="14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100" dirty="0">
                          <a:effectLst/>
                          <a:latin typeface="Helvetica" pitchFamily="2" charset="0"/>
                        </a:rPr>
                        <a:t> </a:t>
                      </a:r>
                      <a:endParaRPr lang="en-AU" sz="14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extLst>
                  <a:ext uri="{0D108BD9-81ED-4DB2-BD59-A6C34878D82A}">
                    <a16:rowId xmlns:a16="http://schemas.microsoft.com/office/drawing/2014/main" val="1848813117"/>
                  </a:ext>
                </a:extLst>
              </a:tr>
              <a:tr h="1464335">
                <a:tc>
                  <a:txBody>
                    <a:bodyPr/>
                    <a:lstStyle/>
                    <a:p>
                      <a:pPr>
                        <a:spcAft>
                          <a:spcPts val="0"/>
                        </a:spcAft>
                      </a:pPr>
                      <a:r>
                        <a:rPr lang="en-AU" sz="1200" b="0" dirty="0">
                          <a:solidFill>
                            <a:schemeClr val="tx1"/>
                          </a:solidFill>
                          <a:effectLst/>
                          <a:latin typeface="Helvetica" pitchFamily="2" charset="0"/>
                        </a:rPr>
                        <a:t>Know that spoken sounds and words can be written down using letters of the alphabet and how to write some high frequency sight words and known words.</a:t>
                      </a:r>
                      <a:endParaRPr lang="en-AU" sz="12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Know how to use onset and rime to spell words.</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Recognise rhymes, syllables and sounds (phonemes) in spoken words.</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Recognise the letters of the alphabet and know there are lower and upper case letters.</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Produce some lower case and upper case letters using learned letter formations.</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extLst>
                  <a:ext uri="{0D108BD9-81ED-4DB2-BD59-A6C34878D82A}">
                    <a16:rowId xmlns:a16="http://schemas.microsoft.com/office/drawing/2014/main" val="335704888"/>
                  </a:ext>
                </a:extLst>
              </a:tr>
              <a:tr h="162704">
                <a:tc>
                  <a:txBody>
                    <a:bodyPr/>
                    <a:lstStyle/>
                    <a:p>
                      <a:pPr>
                        <a:spcAft>
                          <a:spcPts val="0"/>
                        </a:spcAft>
                      </a:pPr>
                      <a:r>
                        <a:rPr lang="en-AU" sz="1200" dirty="0">
                          <a:solidFill>
                            <a:schemeClr val="bg1"/>
                          </a:solidFill>
                          <a:effectLst/>
                          <a:latin typeface="Helvetica" pitchFamily="2" charset="0"/>
                        </a:rPr>
                        <a:t>2015 (current)</a:t>
                      </a:r>
                      <a:endParaRPr lang="en-AU" sz="160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tc>
                  <a:txBody>
                    <a:bodyPr/>
                    <a:lstStyle/>
                    <a:p>
                      <a:pPr>
                        <a:spcAft>
                          <a:spcPts val="0"/>
                        </a:spcAft>
                      </a:pPr>
                      <a:r>
                        <a:rPr lang="en-AU" sz="1200" dirty="0">
                          <a:effectLst/>
                          <a:latin typeface="Helvetica" pitchFamily="2" charset="0"/>
                        </a:rPr>
                        <a: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rgbClr val="FF2361"/>
                    </a:solidFill>
                  </a:tcPr>
                </a:tc>
                <a:extLst>
                  <a:ext uri="{0D108BD9-81ED-4DB2-BD59-A6C34878D82A}">
                    <a16:rowId xmlns:a16="http://schemas.microsoft.com/office/drawing/2014/main" val="128328179"/>
                  </a:ext>
                </a:extLst>
              </a:tr>
              <a:tr h="2721593">
                <a:tc>
                  <a:txBody>
                    <a:bodyPr/>
                    <a:lstStyle/>
                    <a:p>
                      <a:pPr>
                        <a:spcAft>
                          <a:spcPts val="0"/>
                        </a:spcAft>
                      </a:pPr>
                      <a:r>
                        <a:rPr lang="en-AU" sz="1200" b="0" dirty="0">
                          <a:solidFill>
                            <a:schemeClr val="tx1"/>
                          </a:solidFill>
                          <a:effectLst/>
                          <a:latin typeface="Helvetica" pitchFamily="2" charset="0"/>
                        </a:rPr>
                        <a:t>Recognise and generate rhyming words, alliteration patterns, syllables and sounds (phonemes) in spoken words</a:t>
                      </a:r>
                      <a:r>
                        <a:rPr lang="en-AU" sz="1600" b="0" dirty="0">
                          <a:solidFill>
                            <a:schemeClr val="tx1"/>
                          </a:solidFill>
                          <a:effectLst/>
                          <a:latin typeface="Helvetica" pitchFamily="2" charset="0"/>
                        </a:rPr>
                        <a:t>.</a:t>
                      </a:r>
                      <a:endParaRPr lang="en-AU" sz="16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Recognise and name all upper and lower case letters (graphemes) and know the most common sound that each letter represents.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Understand how to use knowledge of letters and sounds, including onset and rime to spell words.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Know how to read and write some high-frequency words and other familiar words.</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Understand that words are units of meaning and can be made of more than one meaningful part. </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Segment sentences into individual words and orally blend and segment onset and rime in single syllable spoken words, and isolate, blend and manipulate phonemes in single syllable </a:t>
                      </a:r>
                      <a:r>
                        <a:rPr lang="en-AU" sz="1600" dirty="0">
                          <a:solidFill>
                            <a:schemeClr val="bg1"/>
                          </a:solidFill>
                          <a:effectLst/>
                          <a:latin typeface="Helvetica" pitchFamily="2" charset="0"/>
                        </a:rPr>
                        <a:t>words</a:t>
                      </a:r>
                      <a:r>
                        <a:rPr lang="en-AU" sz="1600" dirty="0">
                          <a:effectLst/>
                          <a:latin typeface="Helvetica" pitchFamily="2" charset="0"/>
                        </a:rPr>
                        <a:t>.</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Write consonant-vowel-consonant (CVC) words by representing some sounds with the appropriate letters, and blend sounds associated with letters when reading CVC words.</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tc>
                  <a:txBody>
                    <a:bodyPr/>
                    <a:lstStyle/>
                    <a:p>
                      <a:pPr>
                        <a:spcAft>
                          <a:spcPts val="0"/>
                        </a:spcAft>
                      </a:pPr>
                      <a:r>
                        <a:rPr lang="en-AU" sz="1200" dirty="0">
                          <a:effectLst/>
                          <a:latin typeface="Helvetica" pitchFamily="2" charset="0"/>
                        </a:rPr>
                        <a:t>Read decodable and predictable texts, practising phrasing and fluency, and monitor meaning using concepts about print and emerging contextual, semantic, grammatical and phonic knowledge.</a:t>
                      </a:r>
                      <a:endParaRPr lang="en-AU" sz="1600" dirty="0">
                        <a:effectLst/>
                        <a:latin typeface="Helvetica" pitchFamily="2" charset="0"/>
                        <a:ea typeface="Calibri" panose="020F0502020204030204" pitchFamily="34" charset="0"/>
                        <a:cs typeface="Times New Roman" panose="02020603050405020304" pitchFamily="18" charset="0"/>
                      </a:endParaRPr>
                    </a:p>
                  </a:txBody>
                  <a:tcPr marL="63369" marR="63369" marT="0" marB="0">
                    <a:solidFill>
                      <a:schemeClr val="bg1"/>
                    </a:solidFill>
                  </a:tcPr>
                </a:tc>
                <a:extLst>
                  <a:ext uri="{0D108BD9-81ED-4DB2-BD59-A6C34878D82A}">
                    <a16:rowId xmlns:a16="http://schemas.microsoft.com/office/drawing/2014/main" val="841419499"/>
                  </a:ext>
                </a:extLst>
              </a:tr>
            </a:tbl>
          </a:graphicData>
        </a:graphic>
      </p:graphicFrame>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27798" y="6041753"/>
            <a:ext cx="2865315" cy="512321"/>
          </a:xfrm>
          <a:prstGeom prst="rect">
            <a:avLst/>
          </a:prstGeom>
        </p:spPr>
      </p:pic>
    </p:spTree>
    <p:extLst>
      <p:ext uri="{BB962C8B-B14F-4D97-AF65-F5344CB8AC3E}">
        <p14:creationId xmlns:p14="http://schemas.microsoft.com/office/powerpoint/2010/main" val="47844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165084"/>
            <a:ext cx="10688309" cy="961542"/>
          </a:xfrm>
        </p:spPr>
        <p:txBody>
          <a:bodyPr>
            <a:normAutofit/>
          </a:bodyPr>
          <a:lstStyle/>
          <a:p>
            <a:r>
              <a:rPr lang="en-US" sz="3200" b="1" dirty="0">
                <a:latin typeface="Helvetica" pitchFamily="2" charset="0"/>
              </a:rPr>
              <a:t>Year 1</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91298" y="6180595"/>
            <a:ext cx="2865315" cy="512321"/>
          </a:xfrm>
          <a:prstGeom prst="rect">
            <a:avLst/>
          </a:prstGeom>
        </p:spPr>
      </p:pic>
      <p:graphicFrame>
        <p:nvGraphicFramePr>
          <p:cNvPr id="8" name="Content Placeholder 5">
            <a:extLst>
              <a:ext uri="{FF2B5EF4-FFF2-40B4-BE49-F238E27FC236}">
                <a16:creationId xmlns:a16="http://schemas.microsoft.com/office/drawing/2014/main" id="{35A4F1C2-2A66-074A-B74C-8509EE8884CB}"/>
              </a:ext>
            </a:extLst>
          </p:cNvPr>
          <p:cNvGraphicFramePr>
            <a:graphicFrameLocks/>
          </p:cNvGraphicFramePr>
          <p:nvPr>
            <p:extLst>
              <p:ext uri="{D42A27DB-BD31-4B8C-83A1-F6EECF244321}">
                <p14:modId xmlns:p14="http://schemas.microsoft.com/office/powerpoint/2010/main" val="2673730231"/>
              </p:ext>
            </p:extLst>
          </p:nvPr>
        </p:nvGraphicFramePr>
        <p:xfrm>
          <a:off x="224287" y="1005840"/>
          <a:ext cx="11743426" cy="5120640"/>
        </p:xfrm>
        <a:graphic>
          <a:graphicData uri="http://schemas.openxmlformats.org/drawingml/2006/table">
            <a:tbl>
              <a:tblPr firstRow="1" firstCol="1" bandRow="1">
                <a:tableStyleId>{5C22544A-7EE6-4342-B048-85BDC9FD1C3A}</a:tableStyleId>
              </a:tblPr>
              <a:tblGrid>
                <a:gridCol w="1467296">
                  <a:extLst>
                    <a:ext uri="{9D8B030D-6E8A-4147-A177-3AD203B41FA5}">
                      <a16:colId xmlns:a16="http://schemas.microsoft.com/office/drawing/2014/main" val="1145775049"/>
                    </a:ext>
                  </a:extLst>
                </a:gridCol>
                <a:gridCol w="1468139">
                  <a:extLst>
                    <a:ext uri="{9D8B030D-6E8A-4147-A177-3AD203B41FA5}">
                      <a16:colId xmlns:a16="http://schemas.microsoft.com/office/drawing/2014/main" val="3939369681"/>
                    </a:ext>
                  </a:extLst>
                </a:gridCol>
                <a:gridCol w="1468139">
                  <a:extLst>
                    <a:ext uri="{9D8B030D-6E8A-4147-A177-3AD203B41FA5}">
                      <a16:colId xmlns:a16="http://schemas.microsoft.com/office/drawing/2014/main" val="3546497568"/>
                    </a:ext>
                  </a:extLst>
                </a:gridCol>
                <a:gridCol w="1468139">
                  <a:extLst>
                    <a:ext uri="{9D8B030D-6E8A-4147-A177-3AD203B41FA5}">
                      <a16:colId xmlns:a16="http://schemas.microsoft.com/office/drawing/2014/main" val="939221247"/>
                    </a:ext>
                  </a:extLst>
                </a:gridCol>
                <a:gridCol w="1467296">
                  <a:extLst>
                    <a:ext uri="{9D8B030D-6E8A-4147-A177-3AD203B41FA5}">
                      <a16:colId xmlns:a16="http://schemas.microsoft.com/office/drawing/2014/main" val="3681183973"/>
                    </a:ext>
                  </a:extLst>
                </a:gridCol>
                <a:gridCol w="1468139">
                  <a:extLst>
                    <a:ext uri="{9D8B030D-6E8A-4147-A177-3AD203B41FA5}">
                      <a16:colId xmlns:a16="http://schemas.microsoft.com/office/drawing/2014/main" val="306556586"/>
                    </a:ext>
                  </a:extLst>
                </a:gridCol>
                <a:gridCol w="1468139">
                  <a:extLst>
                    <a:ext uri="{9D8B030D-6E8A-4147-A177-3AD203B41FA5}">
                      <a16:colId xmlns:a16="http://schemas.microsoft.com/office/drawing/2014/main" val="1458642383"/>
                    </a:ext>
                  </a:extLst>
                </a:gridCol>
                <a:gridCol w="1468139">
                  <a:extLst>
                    <a:ext uri="{9D8B030D-6E8A-4147-A177-3AD203B41FA5}">
                      <a16:colId xmlns:a16="http://schemas.microsoft.com/office/drawing/2014/main" val="617309786"/>
                    </a:ext>
                  </a:extLst>
                </a:gridCol>
              </a:tblGrid>
              <a:tr h="133917">
                <a:tc>
                  <a:txBody>
                    <a:bodyPr/>
                    <a:lstStyle/>
                    <a:p>
                      <a:pPr>
                        <a:spcAft>
                          <a:spcPts val="0"/>
                        </a:spcAft>
                      </a:pPr>
                      <a:r>
                        <a:rPr lang="en-AU" sz="1200" b="0" dirty="0">
                          <a:effectLst/>
                          <a:latin typeface="Helvetica" pitchFamily="2" charset="0"/>
                        </a:rPr>
                        <a:t>2012</a:t>
                      </a:r>
                      <a:endParaRPr lang="en-AU" sz="1200" b="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extLst>
                  <a:ext uri="{0D108BD9-81ED-4DB2-BD59-A6C34878D82A}">
                    <a16:rowId xmlns:a16="http://schemas.microsoft.com/office/drawing/2014/main" val="1879677194"/>
                  </a:ext>
                </a:extLst>
              </a:tr>
              <a:tr h="1809279">
                <a:tc>
                  <a:txBody>
                    <a:bodyPr/>
                    <a:lstStyle/>
                    <a:p>
                      <a:pPr>
                        <a:spcAft>
                          <a:spcPts val="0"/>
                        </a:spcAft>
                      </a:pPr>
                      <a:r>
                        <a:rPr lang="en-AU" sz="1200" b="0" dirty="0">
                          <a:solidFill>
                            <a:schemeClr val="tx1"/>
                          </a:solidFill>
                          <a:effectLst/>
                          <a:latin typeface="Helvetica" pitchFamily="2" charset="0"/>
                        </a:rPr>
                        <a:t>Know that regular one syllable words are made up of letters and common letter clusters that correspond to the sounds heard, and how to use visual memory to write high frequency words.</a:t>
                      </a:r>
                      <a:endParaRPr lang="en-AU" sz="12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Manipulate sounds in spoken words including phoneme deletion and substitution.</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Recognise sound-letter matches including common vowel and consonant digraphs and consonant blends.</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Understand the variability of sound-letter matches.</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Recognise and know how to use morphemes in word families.</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Combining knowledge of context, meaning, grammar and phonics to decode text.</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extLst>
                  <a:ext uri="{0D108BD9-81ED-4DB2-BD59-A6C34878D82A}">
                    <a16:rowId xmlns:a16="http://schemas.microsoft.com/office/drawing/2014/main" val="1540078133"/>
                  </a:ext>
                </a:extLst>
              </a:tr>
              <a:tr h="133917">
                <a:tc>
                  <a:txBody>
                    <a:bodyPr/>
                    <a:lstStyle/>
                    <a:p>
                      <a:pPr>
                        <a:spcAft>
                          <a:spcPts val="0"/>
                        </a:spcAft>
                      </a:pPr>
                      <a:r>
                        <a:rPr lang="en-AU" sz="1200" b="0" dirty="0">
                          <a:effectLst/>
                          <a:latin typeface="Helvetica" pitchFamily="2" charset="0"/>
                        </a:rPr>
                        <a:t>2015 (current)</a:t>
                      </a:r>
                      <a:endParaRPr lang="en-AU" sz="1200" b="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rgbClr val="0070C0"/>
                    </a:solidFill>
                  </a:tcPr>
                </a:tc>
                <a:extLst>
                  <a:ext uri="{0D108BD9-81ED-4DB2-BD59-A6C34878D82A}">
                    <a16:rowId xmlns:a16="http://schemas.microsoft.com/office/drawing/2014/main" val="378813483"/>
                  </a:ext>
                </a:extLst>
              </a:tr>
              <a:tr h="2455450">
                <a:tc>
                  <a:txBody>
                    <a:bodyPr/>
                    <a:lstStyle/>
                    <a:p>
                      <a:pPr>
                        <a:spcAft>
                          <a:spcPts val="0"/>
                        </a:spcAft>
                      </a:pPr>
                      <a:r>
                        <a:rPr lang="en-AU" sz="1200" b="0" dirty="0">
                          <a:solidFill>
                            <a:schemeClr val="tx1"/>
                          </a:solidFill>
                          <a:effectLst/>
                          <a:latin typeface="Helvetica" pitchFamily="2" charset="0"/>
                        </a:rPr>
                        <a:t>Manipulate phonemes in spoken words by addition, deletion and substitution of initial, medial and final phonemes to generate new words. </a:t>
                      </a:r>
                      <a:endParaRPr lang="en-AU" sz="12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Use short vowels, common long vowels, consonant digraphs and consonant blends when writing, and blend these to read single syllable words.</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Understand that a letter can represent more than one sound and that a syllable must contain a vowel sound.</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Understand how to spell one and two syllable words with common letter patterns.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Recognise and know how to use simple grammatical morphemes to create word families.</a:t>
                      </a:r>
                    </a:p>
                    <a:p>
                      <a:pPr>
                        <a:spcAft>
                          <a:spcPts val="0"/>
                        </a:spcAft>
                      </a:pP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Use visual memory to read and write high-frequency words. </a:t>
                      </a:r>
                    </a:p>
                    <a:p>
                      <a:pPr>
                        <a:spcAft>
                          <a:spcPts val="0"/>
                        </a:spcAft>
                      </a:pP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Segment consonant blends or clusters into separate phonemes at the beginnings and ends of one syllable words.</a:t>
                      </a:r>
                    </a:p>
                    <a:p>
                      <a:pPr>
                        <a:spcAft>
                          <a:spcPts val="0"/>
                        </a:spcAft>
                      </a:pP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tc>
                  <a:txBody>
                    <a:bodyPr/>
                    <a:lstStyle/>
                    <a:p>
                      <a:pPr>
                        <a:spcAft>
                          <a:spcPts val="0"/>
                        </a:spcAft>
                      </a:pPr>
                      <a:r>
                        <a:rPr lang="en-AU" sz="1200" dirty="0">
                          <a:effectLst/>
                          <a:latin typeface="Helvetica" pitchFamily="2" charset="0"/>
                        </a:rPr>
                        <a:t>Read decodable and predictable texts using developing phrasing, fluency, contextual, semantic, grammatical and phonic knowledge and emerging text processing strategies, for example prediction, monitoring meaning and re-reading</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55946" marR="55946" marT="0" marB="0">
                    <a:solidFill>
                      <a:schemeClr val="bg1"/>
                    </a:solidFill>
                  </a:tcPr>
                </a:tc>
                <a:extLst>
                  <a:ext uri="{0D108BD9-81ED-4DB2-BD59-A6C34878D82A}">
                    <a16:rowId xmlns:a16="http://schemas.microsoft.com/office/drawing/2014/main" val="1149480832"/>
                  </a:ext>
                </a:extLst>
              </a:tr>
            </a:tbl>
          </a:graphicData>
        </a:graphic>
      </p:graphicFrame>
    </p:spTree>
    <p:extLst>
      <p:ext uri="{BB962C8B-B14F-4D97-AF65-F5344CB8AC3E}">
        <p14:creationId xmlns:p14="http://schemas.microsoft.com/office/powerpoint/2010/main" val="1398693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93024"/>
            <a:ext cx="10688309" cy="961542"/>
          </a:xfrm>
        </p:spPr>
        <p:txBody>
          <a:bodyPr>
            <a:normAutofit/>
          </a:bodyPr>
          <a:lstStyle/>
          <a:p>
            <a:r>
              <a:rPr lang="en-US" sz="3200" b="1" dirty="0">
                <a:latin typeface="Helvetica" pitchFamily="2" charset="0"/>
              </a:rPr>
              <a:t>Year 2</a:t>
            </a:r>
          </a:p>
        </p:txBody>
      </p:sp>
      <p:graphicFrame>
        <p:nvGraphicFramePr>
          <p:cNvPr id="3" name="Content Placeholder 2">
            <a:extLst>
              <a:ext uri="{FF2B5EF4-FFF2-40B4-BE49-F238E27FC236}">
                <a16:creationId xmlns:a16="http://schemas.microsoft.com/office/drawing/2014/main" id="{47EF2925-DAAF-AC47-A531-0A0542732137}"/>
              </a:ext>
            </a:extLst>
          </p:cNvPr>
          <p:cNvGraphicFramePr>
            <a:graphicFrameLocks noGrp="1"/>
          </p:cNvGraphicFramePr>
          <p:nvPr>
            <p:ph idx="1"/>
            <p:extLst>
              <p:ext uri="{D42A27DB-BD31-4B8C-83A1-F6EECF244321}">
                <p14:modId xmlns:p14="http://schemas.microsoft.com/office/powerpoint/2010/main" val="1103531570"/>
              </p:ext>
            </p:extLst>
          </p:nvPr>
        </p:nvGraphicFramePr>
        <p:xfrm>
          <a:off x="223814" y="995692"/>
          <a:ext cx="11553872" cy="5207000"/>
        </p:xfrm>
        <a:graphic>
          <a:graphicData uri="http://schemas.openxmlformats.org/drawingml/2006/table">
            <a:tbl>
              <a:tblPr firstRow="1" firstCol="1" bandRow="1">
                <a:tableStyleId>{5C22544A-7EE6-4342-B048-85BDC9FD1C3A}</a:tableStyleId>
              </a:tblPr>
              <a:tblGrid>
                <a:gridCol w="1650072">
                  <a:extLst>
                    <a:ext uri="{9D8B030D-6E8A-4147-A177-3AD203B41FA5}">
                      <a16:colId xmlns:a16="http://schemas.microsoft.com/office/drawing/2014/main" val="2454601964"/>
                    </a:ext>
                  </a:extLst>
                </a:gridCol>
                <a:gridCol w="1650914">
                  <a:extLst>
                    <a:ext uri="{9D8B030D-6E8A-4147-A177-3AD203B41FA5}">
                      <a16:colId xmlns:a16="http://schemas.microsoft.com/office/drawing/2014/main" val="2874041744"/>
                    </a:ext>
                  </a:extLst>
                </a:gridCol>
                <a:gridCol w="1650072">
                  <a:extLst>
                    <a:ext uri="{9D8B030D-6E8A-4147-A177-3AD203B41FA5}">
                      <a16:colId xmlns:a16="http://schemas.microsoft.com/office/drawing/2014/main" val="1314574155"/>
                    </a:ext>
                  </a:extLst>
                </a:gridCol>
                <a:gridCol w="1650914">
                  <a:extLst>
                    <a:ext uri="{9D8B030D-6E8A-4147-A177-3AD203B41FA5}">
                      <a16:colId xmlns:a16="http://schemas.microsoft.com/office/drawing/2014/main" val="1509171362"/>
                    </a:ext>
                  </a:extLst>
                </a:gridCol>
                <a:gridCol w="1650072">
                  <a:extLst>
                    <a:ext uri="{9D8B030D-6E8A-4147-A177-3AD203B41FA5}">
                      <a16:colId xmlns:a16="http://schemas.microsoft.com/office/drawing/2014/main" val="115577815"/>
                    </a:ext>
                  </a:extLst>
                </a:gridCol>
                <a:gridCol w="1650914">
                  <a:extLst>
                    <a:ext uri="{9D8B030D-6E8A-4147-A177-3AD203B41FA5}">
                      <a16:colId xmlns:a16="http://schemas.microsoft.com/office/drawing/2014/main" val="106420216"/>
                    </a:ext>
                  </a:extLst>
                </a:gridCol>
                <a:gridCol w="1650914">
                  <a:extLst>
                    <a:ext uri="{9D8B030D-6E8A-4147-A177-3AD203B41FA5}">
                      <a16:colId xmlns:a16="http://schemas.microsoft.com/office/drawing/2014/main" val="732358092"/>
                    </a:ext>
                  </a:extLst>
                </a:gridCol>
              </a:tblGrid>
              <a:tr h="205131">
                <a:tc>
                  <a:txBody>
                    <a:bodyPr/>
                    <a:lstStyle/>
                    <a:p>
                      <a:pPr>
                        <a:spcAft>
                          <a:spcPts val="0"/>
                        </a:spcAft>
                      </a:pPr>
                      <a:r>
                        <a:rPr lang="en-AU" sz="1200" b="0">
                          <a:effectLst/>
                          <a:latin typeface="Helvetica" pitchFamily="2" charset="0"/>
                        </a:rPr>
                        <a:t>2012</a:t>
                      </a:r>
                      <a:endParaRPr lang="en-AU" sz="1200" b="0">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a:effectLst/>
                          <a:latin typeface="Helvetica" pitchFamily="2" charset="0"/>
                        </a:rPr>
                        <a:t> </a:t>
                      </a:r>
                      <a:endParaRPr lang="en-AU" sz="1200">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a:effectLst/>
                          <a:latin typeface="Helvetica" pitchFamily="2" charset="0"/>
                        </a:rPr>
                        <a:t> </a:t>
                      </a:r>
                      <a:endParaRPr lang="en-AU" sz="1200">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a:effectLst/>
                          <a:latin typeface="Helvetica" pitchFamily="2" charset="0"/>
                        </a:rPr>
                        <a:t> </a:t>
                      </a:r>
                      <a:endParaRPr lang="en-AU" sz="1200">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a:effectLst/>
                          <a:latin typeface="Helvetica" pitchFamily="2" charset="0"/>
                        </a:rPr>
                        <a:t> </a:t>
                      </a:r>
                      <a:endParaRPr lang="en-AU" sz="1200">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a:effectLst/>
                          <a:latin typeface="Helvetica" pitchFamily="2" charset="0"/>
                        </a:rPr>
                        <a:t> </a:t>
                      </a:r>
                      <a:endParaRPr lang="en-AU" sz="1200">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dirty="0">
                          <a:effectLst/>
                          <a:latin typeface="Helvetica" pitchFamily="2" charset="0"/>
                        </a:rPr>
                        <a:t> </a:t>
                      </a:r>
                      <a:endParaRPr lang="en-AU" sz="1200" dirty="0">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extLst>
                  <a:ext uri="{0D108BD9-81ED-4DB2-BD59-A6C34878D82A}">
                    <a16:rowId xmlns:a16="http://schemas.microsoft.com/office/drawing/2014/main" val="2990272685"/>
                  </a:ext>
                </a:extLst>
              </a:tr>
              <a:tr h="2051310">
                <a:tc>
                  <a:txBody>
                    <a:bodyPr/>
                    <a:lstStyle/>
                    <a:p>
                      <a:pPr>
                        <a:spcAft>
                          <a:spcPts val="0"/>
                        </a:spcAft>
                      </a:pPr>
                      <a:r>
                        <a:rPr lang="en-AU" sz="1200" b="0" dirty="0">
                          <a:solidFill>
                            <a:schemeClr val="tx1"/>
                          </a:solidFill>
                          <a:effectLst/>
                          <a:latin typeface="Helvetica" pitchFamily="2" charset="0"/>
                        </a:rPr>
                        <a:t>Understand how to use digraphs, long vowels, blends and silent letters to spell words, and use morphemes and syllabification to break up simple words and use visual memory to write irregular words.</a:t>
                      </a:r>
                      <a:endParaRPr lang="en-AU" sz="12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dirty="0">
                          <a:solidFill>
                            <a:schemeClr val="tx1"/>
                          </a:solidFill>
                          <a:effectLst/>
                          <a:latin typeface="Helvetica" pitchFamily="2" charset="0"/>
                        </a:rPr>
                        <a:t>Recognise most sound-letter matches including silent letters, vowel/consonant digraphs and many less common sound-letter combinations</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a:solidFill>
                            <a:schemeClr val="tx1"/>
                          </a:solidFill>
                          <a:effectLst/>
                          <a:latin typeface="Helvetica" pitchFamily="2" charset="0"/>
                        </a:rPr>
                        <a:t> </a:t>
                      </a:r>
                      <a:endParaRPr lang="en-AU" sz="12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a:solidFill>
                            <a:schemeClr val="tx1"/>
                          </a:solidFill>
                          <a:effectLst/>
                          <a:latin typeface="Helvetica" pitchFamily="2" charset="0"/>
                        </a:rPr>
                        <a:t> </a:t>
                      </a:r>
                      <a:endParaRPr lang="en-AU" sz="12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extLst>
                  <a:ext uri="{0D108BD9-81ED-4DB2-BD59-A6C34878D82A}">
                    <a16:rowId xmlns:a16="http://schemas.microsoft.com/office/drawing/2014/main" val="978463136"/>
                  </a:ext>
                </a:extLst>
              </a:tr>
              <a:tr h="205131">
                <a:tc>
                  <a:txBody>
                    <a:bodyPr/>
                    <a:lstStyle/>
                    <a:p>
                      <a:pPr>
                        <a:spcAft>
                          <a:spcPts val="0"/>
                        </a:spcAft>
                      </a:pPr>
                      <a:r>
                        <a:rPr lang="en-AU" sz="1200" b="0" dirty="0">
                          <a:solidFill>
                            <a:schemeClr val="bg1"/>
                          </a:solidFill>
                          <a:effectLst/>
                          <a:latin typeface="Helvetica" pitchFamily="2" charset="0"/>
                        </a:rPr>
                        <a:t>2015 (current)</a:t>
                      </a:r>
                      <a:endParaRPr lang="en-AU" sz="1200" b="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tc>
                  <a:txBody>
                    <a:bodyPr/>
                    <a:lstStyle/>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solidFill>
                      <a:schemeClr val="accent6"/>
                    </a:solidFill>
                  </a:tcPr>
                </a:tc>
                <a:extLst>
                  <a:ext uri="{0D108BD9-81ED-4DB2-BD59-A6C34878D82A}">
                    <a16:rowId xmlns:a16="http://schemas.microsoft.com/office/drawing/2014/main" val="4275654033"/>
                  </a:ext>
                </a:extLst>
              </a:tr>
              <a:tr h="2745428">
                <a:tc>
                  <a:txBody>
                    <a:bodyPr/>
                    <a:lstStyle/>
                    <a:p>
                      <a:pPr>
                        <a:spcAft>
                          <a:spcPts val="0"/>
                        </a:spcAft>
                      </a:pPr>
                      <a:r>
                        <a:rPr lang="en-AU" sz="1200" b="0" dirty="0">
                          <a:solidFill>
                            <a:schemeClr val="tx1"/>
                          </a:solidFill>
                          <a:effectLst/>
                          <a:latin typeface="Helvetica" pitchFamily="2" charset="0"/>
                        </a:rPr>
                        <a:t>Orally manipulate more complex sounds in spoken words through knowledge of blending and segmenting sounds, phoneme deletion and substitution in combination with use of letters in reading and writing.</a:t>
                      </a:r>
                      <a:endParaRPr lang="en-AU" sz="12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dirty="0">
                          <a:solidFill>
                            <a:schemeClr val="tx1"/>
                          </a:solidFill>
                          <a:effectLst/>
                          <a:latin typeface="Helvetica" pitchFamily="2" charset="0"/>
                        </a:rPr>
                        <a:t>Understand how to use knowledge of digraphs, long vowels, blends and silent letters to spell one and two syllable words including some compound words.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dirty="0">
                          <a:solidFill>
                            <a:schemeClr val="tx1"/>
                          </a:solidFill>
                          <a:effectLst/>
                          <a:latin typeface="Helvetica" pitchFamily="2" charset="0"/>
                        </a:rPr>
                        <a:t>Build morphemic word families using knowledge of prefixes and suffixes.</a:t>
                      </a:r>
                    </a:p>
                    <a:p>
                      <a:pPr>
                        <a:spcAft>
                          <a:spcPts val="0"/>
                        </a:spcAft>
                      </a:pPr>
                      <a:r>
                        <a:rPr lang="en-AU" sz="1200" dirty="0">
                          <a:solidFill>
                            <a:schemeClr val="tx1"/>
                          </a:solidFill>
                          <a:effectLst/>
                          <a:latin typeface="Helvetica" pitchFamily="2" charset="0"/>
                        </a:rPr>
                        <a:t> </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dirty="0">
                          <a:solidFill>
                            <a:schemeClr val="tx1"/>
                          </a:solidFill>
                          <a:effectLst/>
                          <a:latin typeface="Helvetica" pitchFamily="2" charset="0"/>
                        </a:rPr>
                        <a:t>Use knowledge of letter patterns and morphemes to read and write high-frequency words and words whose spelling is not predictable from their sounds.</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a:solidFill>
                            <a:schemeClr val="tx1"/>
                          </a:solidFill>
                          <a:effectLst/>
                          <a:latin typeface="Helvetica" pitchFamily="2" charset="0"/>
                        </a:rPr>
                        <a:t>Use most letter-sound matches including vowel digraphs, less common long vowel patterns, letter clusters and silent letters when reading and writing words of one or more syllable.</a:t>
                      </a:r>
                      <a:endParaRPr lang="en-AU" sz="12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a:solidFill>
                            <a:schemeClr val="tx1"/>
                          </a:solidFill>
                          <a:effectLst/>
                          <a:latin typeface="Helvetica" pitchFamily="2" charset="0"/>
                        </a:rPr>
                        <a:t>Understand that a sound can be represented by various letter combinations.</a:t>
                      </a:r>
                    </a:p>
                    <a:p>
                      <a:pPr>
                        <a:spcAft>
                          <a:spcPts val="0"/>
                        </a:spcAft>
                      </a:pPr>
                      <a:r>
                        <a:rPr lang="en-AU" sz="1200">
                          <a:solidFill>
                            <a:schemeClr val="tx1"/>
                          </a:solidFill>
                          <a:effectLst/>
                          <a:latin typeface="Helvetica" pitchFamily="2" charset="0"/>
                        </a:rPr>
                        <a:t> </a:t>
                      </a:r>
                      <a:endParaRPr lang="en-AU" sz="120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tc>
                  <a:txBody>
                    <a:bodyPr/>
                    <a:lstStyle/>
                    <a:p>
                      <a:pPr>
                        <a:spcAft>
                          <a:spcPts val="0"/>
                        </a:spcAft>
                      </a:pPr>
                      <a:r>
                        <a:rPr lang="en-AU" sz="1200" dirty="0">
                          <a:solidFill>
                            <a:schemeClr val="tx1"/>
                          </a:solidFill>
                          <a:effectLst/>
                          <a:latin typeface="Helvetica" pitchFamily="2" charset="0"/>
                        </a:rPr>
                        <a:t>Read less predictable texts with phrasing and fluency by combining contextual, semantic, grammatical and phonic knowledge using text processing strategies, for example monitoring meaning, predicting, rereading and self-correcting.</a:t>
                      </a:r>
                      <a:endParaRPr lang="en-AU" sz="12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1191" marR="61191" marT="0" marB="0">
                    <a:noFill/>
                  </a:tcPr>
                </a:tc>
                <a:extLst>
                  <a:ext uri="{0D108BD9-81ED-4DB2-BD59-A6C34878D82A}">
                    <a16:rowId xmlns:a16="http://schemas.microsoft.com/office/drawing/2014/main" val="492358679"/>
                  </a:ext>
                </a:extLst>
              </a:tr>
            </a:tbl>
          </a:graphicData>
        </a:graphic>
      </p:graphicFrame>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02871" y="5946531"/>
            <a:ext cx="2865315" cy="512321"/>
          </a:xfrm>
          <a:prstGeom prst="rect">
            <a:avLst/>
          </a:prstGeom>
        </p:spPr>
      </p:pic>
    </p:spTree>
    <p:extLst>
      <p:ext uri="{BB962C8B-B14F-4D97-AF65-F5344CB8AC3E}">
        <p14:creationId xmlns:p14="http://schemas.microsoft.com/office/powerpoint/2010/main" val="805994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0688309" cy="961542"/>
          </a:xfrm>
        </p:spPr>
        <p:txBody>
          <a:bodyPr>
            <a:normAutofit/>
          </a:bodyPr>
          <a:lstStyle/>
          <a:p>
            <a:r>
              <a:rPr lang="en-US" sz="3200" b="1" dirty="0">
                <a:latin typeface="Helvetica" pitchFamily="2" charset="0"/>
              </a:rPr>
              <a:t>Literacy Learning Progressions (2018)</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53198" y="6070703"/>
            <a:ext cx="2865315" cy="512321"/>
          </a:xfrm>
          <a:prstGeom prst="rect">
            <a:avLst/>
          </a:prstGeom>
        </p:spPr>
      </p:pic>
      <p:pic>
        <p:nvPicPr>
          <p:cNvPr id="3" name="Content Placeholder 2">
            <a:extLst>
              <a:ext uri="{FF2B5EF4-FFF2-40B4-BE49-F238E27FC236}">
                <a16:creationId xmlns:a16="http://schemas.microsoft.com/office/drawing/2014/main" id="{8F311815-9C1D-5343-8BF4-CFB2C722F77B}"/>
              </a:ext>
            </a:extLst>
          </p:cNvPr>
          <p:cNvPicPr>
            <a:picLocks noGrp="1" noChangeAspect="1"/>
          </p:cNvPicPr>
          <p:nvPr>
            <p:ph idx="1"/>
          </p:nvPr>
        </p:nvPicPr>
        <p:blipFill>
          <a:blip r:embed="rId3"/>
          <a:stretch>
            <a:fillRect/>
          </a:stretch>
        </p:blipFill>
        <p:spPr>
          <a:xfrm>
            <a:off x="865498" y="1454200"/>
            <a:ext cx="3304719" cy="4738091"/>
          </a:xfrm>
          <a:prstGeom prst="rect">
            <a:avLst/>
          </a:prstGeom>
        </p:spPr>
      </p:pic>
      <p:sp>
        <p:nvSpPr>
          <p:cNvPr id="7" name="Rectangle 6">
            <a:extLst>
              <a:ext uri="{FF2B5EF4-FFF2-40B4-BE49-F238E27FC236}">
                <a16:creationId xmlns:a16="http://schemas.microsoft.com/office/drawing/2014/main" id="{09EC6936-CB8B-3C4D-8254-151959E947C3}"/>
              </a:ext>
            </a:extLst>
          </p:cNvPr>
          <p:cNvSpPr/>
          <p:nvPr/>
        </p:nvSpPr>
        <p:spPr>
          <a:xfrm>
            <a:off x="5006623" y="1759974"/>
            <a:ext cx="6755886" cy="3693319"/>
          </a:xfrm>
          <a:prstGeom prst="rect">
            <a:avLst/>
          </a:prstGeom>
        </p:spPr>
        <p:txBody>
          <a:bodyPr wrap="square">
            <a:spAutoFit/>
          </a:bodyPr>
          <a:lstStyle/>
          <a:p>
            <a:r>
              <a:rPr lang="en-AU" dirty="0">
                <a:latin typeface="ArialMT"/>
              </a:rPr>
              <a:t>The National Literacy Learning Progression helps teachers to develop fine-grain understandings of student literacy development in the Australian Curriculum: English, especially in the early years. The progression amplifies the literacy skills in the Australian Curriculum: English</a:t>
            </a:r>
            <a:r>
              <a:rPr lang="en-AU" dirty="0">
                <a:solidFill>
                  <a:srgbClr val="212121"/>
                </a:solidFill>
                <a:latin typeface="ArialMT"/>
              </a:rPr>
              <a:t>, </a:t>
            </a:r>
            <a:r>
              <a:rPr lang="en-AU" dirty="0">
                <a:latin typeface="ArialMT"/>
              </a:rPr>
              <a:t>particularly in the Language and Literacy strands.</a:t>
            </a:r>
          </a:p>
          <a:p>
            <a:endParaRPr lang="en-AU" dirty="0">
              <a:latin typeface="ArialMT"/>
            </a:endParaRPr>
          </a:p>
          <a:p>
            <a:r>
              <a:rPr lang="en-AU" dirty="0">
                <a:latin typeface="ArialMT"/>
              </a:rPr>
              <a:t>The progression is particularly useful in guiding teachers to support students whose literacy development is above or below the age-equivalent curriculum expectations of the Australian Curriculum: English</a:t>
            </a:r>
            <a:r>
              <a:rPr lang="en-AU" i="1" dirty="0">
                <a:latin typeface="Arial" panose="020B0604020202020204" pitchFamily="34" charset="0"/>
              </a:rPr>
              <a:t>. </a:t>
            </a:r>
            <a:r>
              <a:rPr lang="en-AU" dirty="0">
                <a:latin typeface="ArialMT"/>
              </a:rPr>
              <a:t>The progression has not been designed as a checklist and does not replace the Australian Curriculum: English</a:t>
            </a:r>
            <a:r>
              <a:rPr lang="en-AU" i="1" dirty="0">
                <a:latin typeface="Arial" panose="020B0604020202020204" pitchFamily="34" charset="0"/>
              </a:rPr>
              <a:t>. </a:t>
            </a:r>
            <a:endParaRPr lang="en-AU" dirty="0"/>
          </a:p>
        </p:txBody>
      </p:sp>
    </p:spTree>
    <p:extLst>
      <p:ext uri="{BB962C8B-B14F-4D97-AF65-F5344CB8AC3E}">
        <p14:creationId xmlns:p14="http://schemas.microsoft.com/office/powerpoint/2010/main" val="325227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3E7C-BA94-6846-82B2-D67E974F6B22}"/>
              </a:ext>
            </a:extLst>
          </p:cNvPr>
          <p:cNvSpPr>
            <a:spLocks noGrp="1"/>
          </p:cNvSpPr>
          <p:nvPr>
            <p:ph type="title"/>
          </p:nvPr>
        </p:nvSpPr>
        <p:spPr/>
        <p:txBody>
          <a:bodyPr>
            <a:normAutofit/>
          </a:bodyPr>
          <a:lstStyle/>
          <a:p>
            <a:r>
              <a:rPr lang="en-US" sz="3600" b="1" dirty="0">
                <a:latin typeface="Helvetica" pitchFamily="2" charset="0"/>
              </a:rPr>
              <a:t>MultiLit reading programs</a:t>
            </a:r>
          </a:p>
        </p:txBody>
      </p:sp>
      <p:sp>
        <p:nvSpPr>
          <p:cNvPr id="3" name="Content Placeholder 2">
            <a:extLst>
              <a:ext uri="{FF2B5EF4-FFF2-40B4-BE49-F238E27FC236}">
                <a16:creationId xmlns:a16="http://schemas.microsoft.com/office/drawing/2014/main" id="{6A52F4A2-A15B-144B-9408-B7FDAC2FD65A}"/>
              </a:ext>
            </a:extLst>
          </p:cNvPr>
          <p:cNvSpPr>
            <a:spLocks noGrp="1"/>
          </p:cNvSpPr>
          <p:nvPr>
            <p:ph idx="1"/>
          </p:nvPr>
        </p:nvSpPr>
        <p:spPr>
          <a:xfrm>
            <a:off x="838200" y="2045383"/>
            <a:ext cx="10515600" cy="3405136"/>
          </a:xfrm>
        </p:spPr>
        <p:txBody>
          <a:bodyPr>
            <a:normAutofit/>
          </a:bodyPr>
          <a:lstStyle/>
          <a:p>
            <a:pPr marL="0" indent="0">
              <a:buNone/>
            </a:pPr>
            <a:r>
              <a:rPr lang="en-US" sz="2000" dirty="0">
                <a:latin typeface="Helvetica" pitchFamily="2" charset="0"/>
              </a:rPr>
              <a:t>MultiLit provides a suite of reading programs for instruction and intervention</a:t>
            </a:r>
          </a:p>
          <a:p>
            <a:pPr marL="0" indent="0">
              <a:buNone/>
            </a:pPr>
            <a:endParaRPr lang="en-US" sz="2000" dirty="0">
              <a:latin typeface="Helvetica" pitchFamily="2" charset="0"/>
            </a:endParaRPr>
          </a:p>
          <a:p>
            <a:r>
              <a:rPr lang="en-US" sz="2000" dirty="0" err="1">
                <a:latin typeface="Helvetica" pitchFamily="2" charset="0"/>
              </a:rPr>
              <a:t>PreLit</a:t>
            </a:r>
            <a:r>
              <a:rPr lang="en-US" sz="2000" dirty="0">
                <a:latin typeface="Helvetica" pitchFamily="2" charset="0"/>
              </a:rPr>
              <a:t>: preschool literacy program</a:t>
            </a:r>
          </a:p>
          <a:p>
            <a:r>
              <a:rPr lang="en-US" sz="2000" dirty="0" err="1">
                <a:latin typeface="Helvetica" pitchFamily="2" charset="0"/>
              </a:rPr>
              <a:t>InitiaLit</a:t>
            </a:r>
            <a:r>
              <a:rPr lang="en-US" sz="2000" dirty="0">
                <a:latin typeface="Helvetica" pitchFamily="2" charset="0"/>
              </a:rPr>
              <a:t>: whole-class instruction for Foundation to Year 2</a:t>
            </a:r>
          </a:p>
          <a:p>
            <a:r>
              <a:rPr lang="en-US" sz="2000" dirty="0" err="1">
                <a:latin typeface="Helvetica" pitchFamily="2" charset="0"/>
              </a:rPr>
              <a:t>MiniLit</a:t>
            </a:r>
            <a:r>
              <a:rPr lang="en-US" sz="2000" dirty="0">
                <a:latin typeface="Helvetica" pitchFamily="2" charset="0"/>
              </a:rPr>
              <a:t>: small-group program for struggling readers in Year 1</a:t>
            </a:r>
          </a:p>
          <a:p>
            <a:r>
              <a:rPr lang="en-US" sz="2000" dirty="0" err="1">
                <a:latin typeface="Helvetica" pitchFamily="2" charset="0"/>
              </a:rPr>
              <a:t>MacqLit</a:t>
            </a:r>
            <a:r>
              <a:rPr lang="en-US" sz="2000" dirty="0">
                <a:latin typeface="Helvetica" pitchFamily="2" charset="0"/>
              </a:rPr>
              <a:t>: small-group program for struggling readers in Year 3+</a:t>
            </a:r>
          </a:p>
          <a:p>
            <a:r>
              <a:rPr lang="en-US" sz="2000" dirty="0">
                <a:latin typeface="Helvetica" pitchFamily="2" charset="0"/>
              </a:rPr>
              <a:t>Reading Tutor Program: one-to-one program for struggling readers in Year 3+</a:t>
            </a:r>
          </a:p>
          <a:p>
            <a:endParaRPr lang="en-US" sz="2000" dirty="0">
              <a:latin typeface="Helvetica" pitchFamily="2" charset="0"/>
            </a:endParaRPr>
          </a:p>
        </p:txBody>
      </p:sp>
      <p:pic>
        <p:nvPicPr>
          <p:cNvPr id="4" name="Picture 3">
            <a:extLst>
              <a:ext uri="{FF2B5EF4-FFF2-40B4-BE49-F238E27FC236}">
                <a16:creationId xmlns:a16="http://schemas.microsoft.com/office/drawing/2014/main" id="{4817952E-9E50-BE48-846D-55BA43EAAF7E}"/>
              </a:ext>
            </a:extLst>
          </p:cNvPr>
          <p:cNvPicPr>
            <a:picLocks noChangeAspect="1"/>
          </p:cNvPicPr>
          <p:nvPr/>
        </p:nvPicPr>
        <p:blipFill>
          <a:blip r:embed="rId2"/>
          <a:stretch>
            <a:fillRect/>
          </a:stretch>
        </p:blipFill>
        <p:spPr>
          <a:xfrm>
            <a:off x="9069194" y="6065281"/>
            <a:ext cx="2865315" cy="512321"/>
          </a:xfrm>
          <a:prstGeom prst="rect">
            <a:avLst/>
          </a:prstGeom>
        </p:spPr>
      </p:pic>
    </p:spTree>
    <p:extLst>
      <p:ext uri="{BB962C8B-B14F-4D97-AF65-F5344CB8AC3E}">
        <p14:creationId xmlns:p14="http://schemas.microsoft.com/office/powerpoint/2010/main" val="2559384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53198" y="6070703"/>
            <a:ext cx="2865315" cy="512321"/>
          </a:xfrm>
          <a:prstGeom prst="rect">
            <a:avLst/>
          </a:prstGeom>
        </p:spPr>
      </p:pic>
      <p:pic>
        <p:nvPicPr>
          <p:cNvPr id="11" name="Picture 10">
            <a:extLst>
              <a:ext uri="{FF2B5EF4-FFF2-40B4-BE49-F238E27FC236}">
                <a16:creationId xmlns:a16="http://schemas.microsoft.com/office/drawing/2014/main" id="{BDC6024F-8160-C24A-B335-01CCA86F2B37}"/>
              </a:ext>
            </a:extLst>
          </p:cNvPr>
          <p:cNvPicPr>
            <a:picLocks noChangeAspect="1"/>
          </p:cNvPicPr>
          <p:nvPr/>
        </p:nvPicPr>
        <p:blipFill>
          <a:blip r:embed="rId3"/>
          <a:stretch>
            <a:fillRect/>
          </a:stretch>
        </p:blipFill>
        <p:spPr>
          <a:xfrm>
            <a:off x="1876880" y="1419564"/>
            <a:ext cx="7929593" cy="4651139"/>
          </a:xfrm>
          <a:prstGeom prst="rect">
            <a:avLst/>
          </a:prstGeom>
        </p:spPr>
      </p:pic>
      <p:sp>
        <p:nvSpPr>
          <p:cNvPr id="12" name="Title 1">
            <a:extLst>
              <a:ext uri="{FF2B5EF4-FFF2-40B4-BE49-F238E27FC236}">
                <a16:creationId xmlns:a16="http://schemas.microsoft.com/office/drawing/2014/main" id="{B727A5B9-C36D-D543-A22D-AD2229AD5AAF}"/>
              </a:ext>
            </a:extLst>
          </p:cNvPr>
          <p:cNvSpPr>
            <a:spLocks noGrp="1"/>
          </p:cNvSpPr>
          <p:nvPr>
            <p:ph type="title"/>
          </p:nvPr>
        </p:nvSpPr>
        <p:spPr>
          <a:xfrm>
            <a:off x="414314" y="458022"/>
            <a:ext cx="10688309" cy="961542"/>
          </a:xfrm>
        </p:spPr>
        <p:txBody>
          <a:bodyPr>
            <a:normAutofit/>
          </a:bodyPr>
          <a:lstStyle/>
          <a:p>
            <a:r>
              <a:rPr lang="en-US" sz="3200" b="1" dirty="0">
                <a:latin typeface="Helvetica" pitchFamily="2" charset="0"/>
              </a:rPr>
              <a:t>Example: Phonic knowledge and word recognition</a:t>
            </a:r>
          </a:p>
        </p:txBody>
      </p:sp>
    </p:spTree>
    <p:extLst>
      <p:ext uri="{BB962C8B-B14F-4D97-AF65-F5344CB8AC3E}">
        <p14:creationId xmlns:p14="http://schemas.microsoft.com/office/powerpoint/2010/main" val="1480687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0688309" cy="961542"/>
          </a:xfrm>
        </p:spPr>
        <p:txBody>
          <a:bodyPr>
            <a:normAutofit/>
          </a:bodyPr>
          <a:lstStyle/>
          <a:p>
            <a:r>
              <a:rPr lang="en-US" sz="3200" b="1" dirty="0">
                <a:latin typeface="Helvetica" pitchFamily="2" charset="0"/>
              </a:rPr>
              <a:t>Australian Curriculum: definition of ‘decode’</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53198" y="6070703"/>
            <a:ext cx="2865315" cy="512321"/>
          </a:xfrm>
          <a:prstGeom prst="rect">
            <a:avLst/>
          </a:prstGeom>
        </p:spPr>
      </p:pic>
      <p:sp>
        <p:nvSpPr>
          <p:cNvPr id="11" name="Content Placeholder 10">
            <a:extLst>
              <a:ext uri="{FF2B5EF4-FFF2-40B4-BE49-F238E27FC236}">
                <a16:creationId xmlns:a16="http://schemas.microsoft.com/office/drawing/2014/main" id="{C6AF75A8-EC7C-A74D-AECD-5C250024D46A}"/>
              </a:ext>
            </a:extLst>
          </p:cNvPr>
          <p:cNvSpPr>
            <a:spLocks noGrp="1"/>
          </p:cNvSpPr>
          <p:nvPr>
            <p:ph idx="1"/>
          </p:nvPr>
        </p:nvSpPr>
        <p:spPr>
          <a:xfrm>
            <a:off x="743198" y="2428213"/>
            <a:ext cx="10515600" cy="3921526"/>
          </a:xfrm>
        </p:spPr>
        <p:txBody>
          <a:bodyPr>
            <a:normAutofit/>
          </a:bodyPr>
          <a:lstStyle/>
          <a:p>
            <a:pPr marL="0" indent="0">
              <a:buNone/>
            </a:pPr>
            <a:r>
              <a:rPr lang="en-AU" sz="2400" dirty="0"/>
              <a:t>2012 original definition:</a:t>
            </a:r>
          </a:p>
          <a:p>
            <a:pPr marL="0" indent="0">
              <a:buNone/>
            </a:pPr>
            <a:r>
              <a:rPr lang="en-AU" sz="2400" b="1" dirty="0"/>
              <a:t>A process of working out a meaning of words in a text. In decoding, readers draw on contextual, vocabulary, grammatical and phonic knowledge.</a:t>
            </a:r>
            <a:br>
              <a:rPr lang="en-AU" sz="2400" b="1" dirty="0"/>
            </a:br>
            <a:r>
              <a:rPr lang="en-AU" sz="2400" b="1" dirty="0"/>
              <a:t>Readers who decode effectively combine these forms of knowledge fluently and automatically, and self-correct using meaning to recognise when they make an error. </a:t>
            </a:r>
            <a:endParaRPr lang="en-AU" sz="2400" dirty="0"/>
          </a:p>
          <a:p>
            <a:pPr marL="0" indent="0">
              <a:buNone/>
            </a:pPr>
            <a:r>
              <a:rPr lang="en-AU" sz="2400" dirty="0"/>
              <a:t>2019 revised definition:</a:t>
            </a:r>
          </a:p>
          <a:p>
            <a:pPr marL="0" indent="0">
              <a:buNone/>
            </a:pPr>
            <a:r>
              <a:rPr lang="en-AU" sz="2400" b="1" dirty="0">
                <a:solidFill>
                  <a:srgbClr val="FF0000"/>
                </a:solidFill>
              </a:rPr>
              <a:t>A process of efficient word recognition in which readers use knowledge of the relationship between letters and sounds to work out how to say and read written words.</a:t>
            </a:r>
            <a:endParaRPr lang="en-US" sz="2400" b="1" dirty="0">
              <a:solidFill>
                <a:srgbClr val="FF0000"/>
              </a:solidFill>
            </a:endParaRPr>
          </a:p>
        </p:txBody>
      </p:sp>
      <p:pic>
        <p:nvPicPr>
          <p:cNvPr id="12" name="Picture 11">
            <a:extLst>
              <a:ext uri="{FF2B5EF4-FFF2-40B4-BE49-F238E27FC236}">
                <a16:creationId xmlns:a16="http://schemas.microsoft.com/office/drawing/2014/main" id="{FF79E06B-A00C-784A-8A15-75385D10486D}"/>
              </a:ext>
            </a:extLst>
          </p:cNvPr>
          <p:cNvPicPr>
            <a:picLocks noChangeAspect="1"/>
          </p:cNvPicPr>
          <p:nvPr/>
        </p:nvPicPr>
        <p:blipFill>
          <a:blip r:embed="rId3"/>
          <a:stretch>
            <a:fillRect/>
          </a:stretch>
        </p:blipFill>
        <p:spPr>
          <a:xfrm>
            <a:off x="826325" y="1496428"/>
            <a:ext cx="2324100" cy="698500"/>
          </a:xfrm>
          <a:prstGeom prst="rect">
            <a:avLst/>
          </a:prstGeom>
        </p:spPr>
      </p:pic>
      <p:pic>
        <p:nvPicPr>
          <p:cNvPr id="13" name="Picture 12">
            <a:extLst>
              <a:ext uri="{FF2B5EF4-FFF2-40B4-BE49-F238E27FC236}">
                <a16:creationId xmlns:a16="http://schemas.microsoft.com/office/drawing/2014/main" id="{C61F6E9C-7C84-B44E-8FBB-5DD0696C942A}"/>
              </a:ext>
            </a:extLst>
          </p:cNvPr>
          <p:cNvPicPr>
            <a:picLocks noChangeAspect="1"/>
          </p:cNvPicPr>
          <p:nvPr/>
        </p:nvPicPr>
        <p:blipFill>
          <a:blip r:embed="rId4"/>
          <a:stretch>
            <a:fillRect/>
          </a:stretch>
        </p:blipFill>
        <p:spPr>
          <a:xfrm>
            <a:off x="5581733" y="1496429"/>
            <a:ext cx="1292966" cy="698499"/>
          </a:xfrm>
          <a:prstGeom prst="rect">
            <a:avLst/>
          </a:prstGeom>
        </p:spPr>
      </p:pic>
      <p:pic>
        <p:nvPicPr>
          <p:cNvPr id="14" name="Picture 13">
            <a:extLst>
              <a:ext uri="{FF2B5EF4-FFF2-40B4-BE49-F238E27FC236}">
                <a16:creationId xmlns:a16="http://schemas.microsoft.com/office/drawing/2014/main" id="{A8BFC902-6A11-3049-B073-4C9A8ACFBA94}"/>
              </a:ext>
            </a:extLst>
          </p:cNvPr>
          <p:cNvPicPr>
            <a:picLocks noChangeAspect="1"/>
          </p:cNvPicPr>
          <p:nvPr/>
        </p:nvPicPr>
        <p:blipFill>
          <a:blip r:embed="rId5"/>
          <a:stretch>
            <a:fillRect/>
          </a:stretch>
        </p:blipFill>
        <p:spPr>
          <a:xfrm>
            <a:off x="3150425" y="1432928"/>
            <a:ext cx="2451100" cy="825500"/>
          </a:xfrm>
          <a:prstGeom prst="rect">
            <a:avLst/>
          </a:prstGeom>
        </p:spPr>
      </p:pic>
    </p:spTree>
    <p:extLst>
      <p:ext uri="{BB962C8B-B14F-4D97-AF65-F5344CB8AC3E}">
        <p14:creationId xmlns:p14="http://schemas.microsoft.com/office/powerpoint/2010/main" val="175203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0688309" cy="961542"/>
          </a:xfrm>
        </p:spPr>
        <p:txBody>
          <a:bodyPr>
            <a:normAutofit fontScale="90000"/>
          </a:bodyPr>
          <a:lstStyle/>
          <a:p>
            <a:r>
              <a:rPr lang="en-US" sz="3200" b="1" dirty="0">
                <a:latin typeface="Helvetica" pitchFamily="2" charset="0"/>
              </a:rPr>
              <a:t>NSW Centre for Education Statistics and Evaluation (2017)</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53198" y="6070703"/>
            <a:ext cx="2865315" cy="512321"/>
          </a:xfrm>
          <a:prstGeom prst="rect">
            <a:avLst/>
          </a:prstGeom>
        </p:spPr>
      </p:pic>
      <p:pic>
        <p:nvPicPr>
          <p:cNvPr id="7" name="Content Placeholder 6" descr="A group of people sitting at a table using a computer&#10;&#10;Description automatically generated">
            <a:extLst>
              <a:ext uri="{FF2B5EF4-FFF2-40B4-BE49-F238E27FC236}">
                <a16:creationId xmlns:a16="http://schemas.microsoft.com/office/drawing/2014/main" id="{93A16358-EFC8-8A47-A935-EBE45A9C8138}"/>
              </a:ext>
            </a:extLst>
          </p:cNvPr>
          <p:cNvPicPr>
            <a:picLocks noGrp="1" noChangeAspect="1"/>
          </p:cNvPicPr>
          <p:nvPr>
            <p:ph idx="1"/>
          </p:nvPr>
        </p:nvPicPr>
        <p:blipFill>
          <a:blip r:embed="rId3"/>
          <a:stretch>
            <a:fillRect/>
          </a:stretch>
        </p:blipFill>
        <p:spPr>
          <a:xfrm>
            <a:off x="714115" y="1419564"/>
            <a:ext cx="3489750" cy="5028709"/>
          </a:xfrm>
        </p:spPr>
      </p:pic>
      <p:sp>
        <p:nvSpPr>
          <p:cNvPr id="10" name="TextBox 9">
            <a:extLst>
              <a:ext uri="{FF2B5EF4-FFF2-40B4-BE49-F238E27FC236}">
                <a16:creationId xmlns:a16="http://schemas.microsoft.com/office/drawing/2014/main" id="{05B1A9E4-68A5-2D4C-A9C6-3C29A586A41B}"/>
              </a:ext>
            </a:extLst>
          </p:cNvPr>
          <p:cNvSpPr txBox="1"/>
          <p:nvPr/>
        </p:nvSpPr>
        <p:spPr>
          <a:xfrm>
            <a:off x="4503666" y="1546388"/>
            <a:ext cx="6899564" cy="4247317"/>
          </a:xfrm>
          <a:prstGeom prst="rect">
            <a:avLst/>
          </a:prstGeom>
          <a:noFill/>
        </p:spPr>
        <p:txBody>
          <a:bodyPr wrap="square" rtlCol="0">
            <a:spAutoFit/>
          </a:bodyPr>
          <a:lstStyle/>
          <a:p>
            <a:r>
              <a:rPr lang="en-AU" dirty="0"/>
              <a:t>“There is a significant amount of research that has been conducted into effective reading instruction. The evidence identifies five essential and interconnected components of effective, evidence- based reading instruction: phonemic awareness, phonics, fluency, vocabulary, and comprehension. All these elements are essential for the early stages of literacy learning. To be most successful, these skills must be taught explicitly, sequentially and systematically. </a:t>
            </a:r>
          </a:p>
          <a:p>
            <a:endParaRPr lang="en-AU" dirty="0"/>
          </a:p>
          <a:p>
            <a:r>
              <a:rPr lang="en-AU" dirty="0"/>
              <a:t>All teachers need to be equipped with an understanding of evidence-based reading instruction and the ability to implement this in the classroom. Currently, there appear to be some discrepancies between the research as to ‘what works’, and the teaching practices that underpin many ITE programs. Teaching programs should cover the five components of effective reading instruction, as well as the use of assessments to identify and implement appropriate reading strategies.” </a:t>
            </a:r>
            <a:endParaRPr lang="en-AU" dirty="0">
              <a:effectLst/>
            </a:endParaRPr>
          </a:p>
        </p:txBody>
      </p:sp>
    </p:spTree>
    <p:extLst>
      <p:ext uri="{BB962C8B-B14F-4D97-AF65-F5344CB8AC3E}">
        <p14:creationId xmlns:p14="http://schemas.microsoft.com/office/powerpoint/2010/main" val="2615894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1033499" cy="961542"/>
          </a:xfrm>
        </p:spPr>
        <p:txBody>
          <a:bodyPr>
            <a:normAutofit fontScale="90000"/>
          </a:bodyPr>
          <a:lstStyle/>
          <a:p>
            <a:r>
              <a:rPr lang="en-US" sz="3200" b="1" dirty="0">
                <a:latin typeface="Helvetica" pitchFamily="2" charset="0"/>
              </a:rPr>
              <a:t>NSW Centre for Education Statistics and Evaluation (2018-19)</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248498" y="6169178"/>
            <a:ext cx="2865315" cy="512321"/>
          </a:xfrm>
          <a:prstGeom prst="rect">
            <a:avLst/>
          </a:prstGeom>
        </p:spPr>
      </p:pic>
      <p:pic>
        <p:nvPicPr>
          <p:cNvPr id="6" name="Content Placeholder 5">
            <a:extLst>
              <a:ext uri="{FF2B5EF4-FFF2-40B4-BE49-F238E27FC236}">
                <a16:creationId xmlns:a16="http://schemas.microsoft.com/office/drawing/2014/main" id="{46C290AE-191B-024C-B9E5-2E5C77F0F66B}"/>
              </a:ext>
            </a:extLst>
          </p:cNvPr>
          <p:cNvPicPr>
            <a:picLocks noGrp="1" noChangeAspect="1"/>
          </p:cNvPicPr>
          <p:nvPr>
            <p:ph idx="1"/>
          </p:nvPr>
        </p:nvPicPr>
        <p:blipFill>
          <a:blip r:embed="rId4"/>
          <a:stretch>
            <a:fillRect/>
          </a:stretch>
        </p:blipFill>
        <p:spPr>
          <a:xfrm>
            <a:off x="4690876" y="1993206"/>
            <a:ext cx="2766872" cy="4077497"/>
          </a:xfrm>
          <a:prstGeom prst="rect">
            <a:avLst/>
          </a:prstGeom>
        </p:spPr>
      </p:pic>
      <p:pic>
        <p:nvPicPr>
          <p:cNvPr id="9" name="Content Placeholder 5">
            <a:extLst>
              <a:ext uri="{FF2B5EF4-FFF2-40B4-BE49-F238E27FC236}">
                <a16:creationId xmlns:a16="http://schemas.microsoft.com/office/drawing/2014/main" id="{7A34B2D5-144D-DA44-A3C0-B09C7C19B258}"/>
              </a:ext>
            </a:extLst>
          </p:cNvPr>
          <p:cNvPicPr>
            <a:picLocks noChangeAspect="1"/>
          </p:cNvPicPr>
          <p:nvPr/>
        </p:nvPicPr>
        <p:blipFill>
          <a:blip r:embed="rId5"/>
          <a:stretch>
            <a:fillRect/>
          </a:stretch>
        </p:blipFill>
        <p:spPr>
          <a:xfrm>
            <a:off x="1050306" y="1993206"/>
            <a:ext cx="2787613" cy="4077497"/>
          </a:xfrm>
          <a:prstGeom prst="rect">
            <a:avLst/>
          </a:prstGeom>
        </p:spPr>
      </p:pic>
      <p:sp>
        <p:nvSpPr>
          <p:cNvPr id="8" name="TextBox 7">
            <a:extLst>
              <a:ext uri="{FF2B5EF4-FFF2-40B4-BE49-F238E27FC236}">
                <a16:creationId xmlns:a16="http://schemas.microsoft.com/office/drawing/2014/main" id="{17EBE21F-56F1-9144-8FF1-6FDE9DAA24D4}"/>
              </a:ext>
            </a:extLst>
          </p:cNvPr>
          <p:cNvSpPr txBox="1"/>
          <p:nvPr/>
        </p:nvSpPr>
        <p:spPr>
          <a:xfrm>
            <a:off x="2086862" y="1547147"/>
            <a:ext cx="714499" cy="369332"/>
          </a:xfrm>
          <a:prstGeom prst="rect">
            <a:avLst/>
          </a:prstGeom>
          <a:noFill/>
        </p:spPr>
        <p:txBody>
          <a:bodyPr wrap="square" rtlCol="0">
            <a:spAutoFit/>
          </a:bodyPr>
          <a:lstStyle/>
          <a:p>
            <a:r>
              <a:rPr lang="en-US" dirty="0"/>
              <a:t>2018</a:t>
            </a:r>
          </a:p>
        </p:txBody>
      </p:sp>
      <p:sp>
        <p:nvSpPr>
          <p:cNvPr id="11" name="TextBox 10">
            <a:extLst>
              <a:ext uri="{FF2B5EF4-FFF2-40B4-BE49-F238E27FC236}">
                <a16:creationId xmlns:a16="http://schemas.microsoft.com/office/drawing/2014/main" id="{5FD953CA-E468-5049-A6D8-E76A07C53FE9}"/>
              </a:ext>
            </a:extLst>
          </p:cNvPr>
          <p:cNvSpPr txBox="1"/>
          <p:nvPr/>
        </p:nvSpPr>
        <p:spPr>
          <a:xfrm>
            <a:off x="5758468" y="1572575"/>
            <a:ext cx="714499" cy="369332"/>
          </a:xfrm>
          <a:prstGeom prst="rect">
            <a:avLst/>
          </a:prstGeom>
          <a:noFill/>
        </p:spPr>
        <p:txBody>
          <a:bodyPr wrap="square" rtlCol="0">
            <a:spAutoFit/>
          </a:bodyPr>
          <a:lstStyle/>
          <a:p>
            <a:r>
              <a:rPr lang="en-US" dirty="0"/>
              <a:t>2019</a:t>
            </a:r>
          </a:p>
        </p:txBody>
      </p:sp>
      <p:sp>
        <p:nvSpPr>
          <p:cNvPr id="13" name="TextBox 12">
            <a:extLst>
              <a:ext uri="{FF2B5EF4-FFF2-40B4-BE49-F238E27FC236}">
                <a16:creationId xmlns:a16="http://schemas.microsoft.com/office/drawing/2014/main" id="{3A6ADC48-11C7-504F-842A-F7125FB44ADA}"/>
              </a:ext>
            </a:extLst>
          </p:cNvPr>
          <p:cNvSpPr txBox="1"/>
          <p:nvPr/>
        </p:nvSpPr>
        <p:spPr>
          <a:xfrm>
            <a:off x="9488687" y="1581985"/>
            <a:ext cx="714499" cy="369332"/>
          </a:xfrm>
          <a:prstGeom prst="rect">
            <a:avLst/>
          </a:prstGeom>
          <a:noFill/>
        </p:spPr>
        <p:txBody>
          <a:bodyPr wrap="square" rtlCol="0">
            <a:spAutoFit/>
          </a:bodyPr>
          <a:lstStyle/>
          <a:p>
            <a:r>
              <a:rPr lang="en-US" dirty="0"/>
              <a:t>2019</a:t>
            </a:r>
          </a:p>
        </p:txBody>
      </p:sp>
      <p:pic>
        <p:nvPicPr>
          <p:cNvPr id="15" name="Picture 14">
            <a:extLst>
              <a:ext uri="{FF2B5EF4-FFF2-40B4-BE49-F238E27FC236}">
                <a16:creationId xmlns:a16="http://schemas.microsoft.com/office/drawing/2014/main" id="{9E503489-696B-5349-AE43-43A3D3540F97}"/>
              </a:ext>
            </a:extLst>
          </p:cNvPr>
          <p:cNvPicPr>
            <a:picLocks noChangeAspect="1"/>
          </p:cNvPicPr>
          <p:nvPr/>
        </p:nvPicPr>
        <p:blipFill>
          <a:blip r:embed="rId6"/>
          <a:stretch>
            <a:fillRect/>
          </a:stretch>
        </p:blipFill>
        <p:spPr>
          <a:xfrm>
            <a:off x="8310705" y="1993206"/>
            <a:ext cx="2787614" cy="4092193"/>
          </a:xfrm>
          <a:prstGeom prst="rect">
            <a:avLst/>
          </a:prstGeom>
        </p:spPr>
      </p:pic>
    </p:spTree>
    <p:extLst>
      <p:ext uri="{BB962C8B-B14F-4D97-AF65-F5344CB8AC3E}">
        <p14:creationId xmlns:p14="http://schemas.microsoft.com/office/powerpoint/2010/main" val="4078606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259933" y="150471"/>
            <a:ext cx="12161656" cy="961542"/>
          </a:xfrm>
        </p:spPr>
        <p:txBody>
          <a:bodyPr>
            <a:normAutofit/>
          </a:bodyPr>
          <a:lstStyle/>
          <a:p>
            <a:r>
              <a:rPr lang="en-US" sz="2600" b="1" dirty="0">
                <a:latin typeface="Helvetica" pitchFamily="2" charset="0"/>
              </a:rPr>
              <a:t>Reading Recovery is no longer a government-funded program in Australia</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53198" y="6070703"/>
            <a:ext cx="2865315" cy="512321"/>
          </a:xfrm>
          <a:prstGeom prst="rect">
            <a:avLst/>
          </a:prstGeom>
        </p:spPr>
      </p:pic>
      <p:pic>
        <p:nvPicPr>
          <p:cNvPr id="3" name="Content Placeholder 2">
            <a:extLst>
              <a:ext uri="{FF2B5EF4-FFF2-40B4-BE49-F238E27FC236}">
                <a16:creationId xmlns:a16="http://schemas.microsoft.com/office/drawing/2014/main" id="{026E017F-698F-A946-9091-C838CED8109E}"/>
              </a:ext>
            </a:extLst>
          </p:cNvPr>
          <p:cNvPicPr>
            <a:picLocks noGrp="1" noChangeAspect="1"/>
          </p:cNvPicPr>
          <p:nvPr>
            <p:ph idx="1"/>
          </p:nvPr>
        </p:nvPicPr>
        <p:blipFill>
          <a:blip r:embed="rId4"/>
          <a:stretch>
            <a:fillRect/>
          </a:stretch>
        </p:blipFill>
        <p:spPr>
          <a:xfrm>
            <a:off x="414314" y="1153965"/>
            <a:ext cx="3575795" cy="5072793"/>
          </a:xfrm>
          <a:prstGeom prst="rect">
            <a:avLst/>
          </a:prstGeom>
        </p:spPr>
      </p:pic>
      <p:sp>
        <p:nvSpPr>
          <p:cNvPr id="5" name="TextBox 4">
            <a:extLst>
              <a:ext uri="{FF2B5EF4-FFF2-40B4-BE49-F238E27FC236}">
                <a16:creationId xmlns:a16="http://schemas.microsoft.com/office/drawing/2014/main" id="{F500F4A7-B1CB-3C45-9617-5C35FE15A155}"/>
              </a:ext>
            </a:extLst>
          </p:cNvPr>
          <p:cNvSpPr txBox="1"/>
          <p:nvPr/>
        </p:nvSpPr>
        <p:spPr>
          <a:xfrm>
            <a:off x="4244134" y="1114454"/>
            <a:ext cx="7774379" cy="4801314"/>
          </a:xfrm>
          <a:prstGeom prst="rect">
            <a:avLst/>
          </a:prstGeom>
          <a:noFill/>
        </p:spPr>
        <p:txBody>
          <a:bodyPr wrap="square" rtlCol="0">
            <a:spAutoFit/>
          </a:bodyPr>
          <a:lstStyle/>
          <a:p>
            <a:r>
              <a:rPr lang="en-US" b="1" dirty="0"/>
              <a:t>Every Child A Reader Ten Year Follow Up </a:t>
            </a:r>
            <a:r>
              <a:rPr lang="en-US" b="1" dirty="0">
                <a:solidFill>
                  <a:srgbClr val="FF2080"/>
                </a:solidFill>
              </a:rPr>
              <a:t>UNPUBLISHED</a:t>
            </a:r>
            <a:r>
              <a:rPr lang="en-US" b="1" dirty="0"/>
              <a:t> (n = 271)</a:t>
            </a:r>
          </a:p>
          <a:p>
            <a:r>
              <a:rPr lang="en-US" dirty="0"/>
              <a:t>Compared three groups of students</a:t>
            </a:r>
          </a:p>
          <a:p>
            <a:r>
              <a:rPr lang="en-AU" dirty="0"/>
              <a:t>	RR: Students in RR schools who did RR in Year 1 </a:t>
            </a:r>
          </a:p>
          <a:p>
            <a:r>
              <a:rPr lang="en-AU" dirty="0"/>
              <a:t>	RRC: Students in RR schools who did not do RR</a:t>
            </a:r>
            <a:br>
              <a:rPr lang="en-AU" dirty="0"/>
            </a:br>
            <a:r>
              <a:rPr lang="en-AU" dirty="0"/>
              <a:t>	CC: Students in non-RR schools (comparison schools) </a:t>
            </a:r>
          </a:p>
          <a:p>
            <a:endParaRPr lang="en-US" dirty="0"/>
          </a:p>
          <a:p>
            <a:r>
              <a:rPr lang="en-US" dirty="0"/>
              <a:t>Ten years later… 		RR &gt; CC		RRC &gt; CC		RR = RRC</a:t>
            </a:r>
          </a:p>
          <a:p>
            <a:endParaRPr lang="en-US" dirty="0"/>
          </a:p>
          <a:p>
            <a:r>
              <a:rPr lang="en-US" dirty="0"/>
              <a:t>This suggests that there was something about the RR schools that was associated with higher achievement in Year 6 rather than participation in RR itself.</a:t>
            </a:r>
          </a:p>
          <a:p>
            <a:endParaRPr lang="en-US" b="1" dirty="0"/>
          </a:p>
          <a:p>
            <a:r>
              <a:rPr lang="en-US" b="1" dirty="0"/>
              <a:t>Every Child A Reader Ten Year Follow Up </a:t>
            </a:r>
            <a:r>
              <a:rPr lang="en-US" b="1" dirty="0">
                <a:solidFill>
                  <a:srgbClr val="FF2080"/>
                </a:solidFill>
              </a:rPr>
              <a:t>PUBLISHED</a:t>
            </a:r>
            <a:r>
              <a:rPr lang="en-US" b="1" dirty="0"/>
              <a:t> (n = 222)</a:t>
            </a:r>
          </a:p>
          <a:p>
            <a:r>
              <a:rPr lang="en-US" dirty="0"/>
              <a:t>Ten years later…		RR &gt; CC</a:t>
            </a:r>
          </a:p>
          <a:p>
            <a:endParaRPr lang="en-US" dirty="0"/>
          </a:p>
          <a:p>
            <a:r>
              <a:rPr lang="en-US" dirty="0"/>
              <a:t>BUT … where is the RRC group? It was dropped from the published 10 Year Follow Up study without explanation, allowing the authors to make grand claims about the impact of RR.</a:t>
            </a:r>
          </a:p>
        </p:txBody>
      </p:sp>
    </p:spTree>
    <p:extLst>
      <p:ext uri="{BB962C8B-B14F-4D97-AF65-F5344CB8AC3E}">
        <p14:creationId xmlns:p14="http://schemas.microsoft.com/office/powerpoint/2010/main" val="2883007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0688309" cy="961542"/>
          </a:xfrm>
        </p:spPr>
        <p:txBody>
          <a:bodyPr>
            <a:normAutofit/>
          </a:bodyPr>
          <a:lstStyle/>
          <a:p>
            <a:r>
              <a:rPr lang="en-US" sz="3200" b="1" dirty="0">
                <a:latin typeface="Helvetica" pitchFamily="2" charset="0"/>
              </a:rPr>
              <a:t>Year 1 Phonics Screening Check</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53198" y="6070703"/>
            <a:ext cx="2865315" cy="512321"/>
          </a:xfrm>
          <a:prstGeom prst="rect">
            <a:avLst/>
          </a:prstGeom>
        </p:spPr>
      </p:pic>
      <p:sp>
        <p:nvSpPr>
          <p:cNvPr id="6" name="Content Placeholder 5">
            <a:extLst>
              <a:ext uri="{FF2B5EF4-FFF2-40B4-BE49-F238E27FC236}">
                <a16:creationId xmlns:a16="http://schemas.microsoft.com/office/drawing/2014/main" id="{E22056F4-7BEF-DE43-983A-A268CB8F88B0}"/>
              </a:ext>
            </a:extLst>
          </p:cNvPr>
          <p:cNvSpPr>
            <a:spLocks noGrp="1"/>
          </p:cNvSpPr>
          <p:nvPr>
            <p:ph idx="1"/>
          </p:nvPr>
        </p:nvSpPr>
        <p:spPr>
          <a:xfrm>
            <a:off x="4548033" y="1580517"/>
            <a:ext cx="6994568" cy="4351338"/>
          </a:xfrm>
        </p:spPr>
        <p:txBody>
          <a:bodyPr>
            <a:normAutofit lnSpcReduction="10000"/>
          </a:bodyPr>
          <a:lstStyle/>
          <a:p>
            <a:pPr marL="0" indent="0">
              <a:buNone/>
            </a:pPr>
            <a:r>
              <a:rPr lang="en-US" dirty="0"/>
              <a:t>2016 	Focus on Phonics </a:t>
            </a:r>
          </a:p>
          <a:p>
            <a:pPr marL="0" indent="0">
              <a:buNone/>
            </a:pPr>
            <a:r>
              <a:rPr lang="en-US" dirty="0"/>
              <a:t>2017 	Quality Schools Quality Outcomes</a:t>
            </a:r>
          </a:p>
          <a:p>
            <a:pPr marL="0" indent="0">
              <a:buNone/>
            </a:pPr>
            <a:r>
              <a:rPr lang="en-US" dirty="0"/>
              <a:t>2017 	Expert Advisory Group for Fed Govt</a:t>
            </a:r>
          </a:p>
          <a:p>
            <a:pPr marL="0" indent="0">
              <a:buNone/>
            </a:pPr>
            <a:r>
              <a:rPr lang="en-US" dirty="0"/>
              <a:t>2017 	South Australian trial 2017 </a:t>
            </a:r>
          </a:p>
          <a:p>
            <a:pPr marL="0" indent="0">
              <a:buNone/>
            </a:pPr>
            <a:r>
              <a:rPr lang="en-US" dirty="0"/>
              <a:t>2018 	South Australian state-wide roll out</a:t>
            </a:r>
          </a:p>
          <a:p>
            <a:pPr marL="0" indent="0">
              <a:buNone/>
            </a:pPr>
            <a:r>
              <a:rPr lang="en-US" dirty="0"/>
              <a:t>2018 	Queensland Catholic Education trial</a:t>
            </a:r>
          </a:p>
          <a:p>
            <a:pPr marL="0" indent="0">
              <a:buNone/>
            </a:pPr>
            <a:r>
              <a:rPr lang="en-US" dirty="0"/>
              <a:t>2019 	South Australia Catholic and independent     	schools opt in</a:t>
            </a:r>
          </a:p>
          <a:p>
            <a:pPr marL="0" indent="0">
              <a:buNone/>
            </a:pPr>
            <a:r>
              <a:rPr lang="en-US" dirty="0"/>
              <a:t>2020 	NSW trial</a:t>
            </a:r>
          </a:p>
          <a:p>
            <a:endParaRPr lang="en-US" dirty="0"/>
          </a:p>
        </p:txBody>
      </p:sp>
      <p:pic>
        <p:nvPicPr>
          <p:cNvPr id="3" name="Picture 2">
            <a:extLst>
              <a:ext uri="{FF2B5EF4-FFF2-40B4-BE49-F238E27FC236}">
                <a16:creationId xmlns:a16="http://schemas.microsoft.com/office/drawing/2014/main" id="{A09001D6-B275-2B4F-AB40-BCA9CF0A1D7A}"/>
              </a:ext>
            </a:extLst>
          </p:cNvPr>
          <p:cNvPicPr>
            <a:picLocks noChangeAspect="1"/>
          </p:cNvPicPr>
          <p:nvPr/>
        </p:nvPicPr>
        <p:blipFill>
          <a:blip r:embed="rId4"/>
          <a:stretch>
            <a:fillRect/>
          </a:stretch>
        </p:blipFill>
        <p:spPr>
          <a:xfrm>
            <a:off x="649399" y="1382653"/>
            <a:ext cx="3538602" cy="5017325"/>
          </a:xfrm>
          <a:prstGeom prst="rect">
            <a:avLst/>
          </a:prstGeom>
        </p:spPr>
      </p:pic>
    </p:spTree>
    <p:extLst>
      <p:ext uri="{BB962C8B-B14F-4D97-AF65-F5344CB8AC3E}">
        <p14:creationId xmlns:p14="http://schemas.microsoft.com/office/powerpoint/2010/main" val="1105815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0688309" cy="961542"/>
          </a:xfrm>
        </p:spPr>
        <p:txBody>
          <a:bodyPr>
            <a:normAutofit/>
          </a:bodyPr>
          <a:lstStyle/>
          <a:p>
            <a:r>
              <a:rPr lang="en-US" sz="3200" b="1" dirty="0">
                <a:latin typeface="Helvetica" pitchFamily="2" charset="0"/>
              </a:rPr>
              <a:t>Year 1 Phonics Screening Check study</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53198" y="6070703"/>
            <a:ext cx="2865315" cy="512321"/>
          </a:xfrm>
          <a:prstGeom prst="rect">
            <a:avLst/>
          </a:prstGeom>
        </p:spPr>
      </p:pic>
      <p:sp>
        <p:nvSpPr>
          <p:cNvPr id="7" name="Content Placeholder 6">
            <a:extLst>
              <a:ext uri="{FF2B5EF4-FFF2-40B4-BE49-F238E27FC236}">
                <a16:creationId xmlns:a16="http://schemas.microsoft.com/office/drawing/2014/main" id="{022A05F5-BAB4-874F-A619-A2D0631742BD}"/>
              </a:ext>
            </a:extLst>
          </p:cNvPr>
          <p:cNvSpPr>
            <a:spLocks noGrp="1"/>
          </p:cNvSpPr>
          <p:nvPr>
            <p:ph idx="1"/>
          </p:nvPr>
        </p:nvSpPr>
        <p:spPr>
          <a:xfrm>
            <a:off x="742541" y="1419564"/>
            <a:ext cx="11035145" cy="4351338"/>
          </a:xfrm>
        </p:spPr>
        <p:txBody>
          <a:bodyPr>
            <a:noAutofit/>
          </a:bodyPr>
          <a:lstStyle/>
          <a:p>
            <a:r>
              <a:rPr lang="en-US" sz="2600" dirty="0"/>
              <a:t>151 students in three NSW primary schools</a:t>
            </a:r>
          </a:p>
          <a:p>
            <a:r>
              <a:rPr lang="en-US" sz="2600" dirty="0"/>
              <a:t>1 year + 3 terms of </a:t>
            </a:r>
            <a:r>
              <a:rPr lang="en-US" sz="2600" b="1" dirty="0" err="1"/>
              <a:t>InitiaLit</a:t>
            </a:r>
            <a:r>
              <a:rPr lang="en-US" sz="2600" dirty="0"/>
              <a:t> program prior to the Check</a:t>
            </a:r>
          </a:p>
          <a:p>
            <a:endParaRPr lang="en-US" sz="2600" dirty="0"/>
          </a:p>
        </p:txBody>
      </p:sp>
      <p:pic>
        <p:nvPicPr>
          <p:cNvPr id="6" name="Picture 5">
            <a:extLst>
              <a:ext uri="{FF2B5EF4-FFF2-40B4-BE49-F238E27FC236}">
                <a16:creationId xmlns:a16="http://schemas.microsoft.com/office/drawing/2014/main" id="{B185BBD6-AA5B-294B-B333-E0F644B3F765}"/>
              </a:ext>
            </a:extLst>
          </p:cNvPr>
          <p:cNvPicPr>
            <a:picLocks noChangeAspect="1"/>
          </p:cNvPicPr>
          <p:nvPr/>
        </p:nvPicPr>
        <p:blipFill>
          <a:blip r:embed="rId4"/>
          <a:stretch>
            <a:fillRect/>
          </a:stretch>
        </p:blipFill>
        <p:spPr>
          <a:xfrm>
            <a:off x="2312843" y="2657157"/>
            <a:ext cx="7122968" cy="3263645"/>
          </a:xfrm>
          <a:prstGeom prst="rect">
            <a:avLst/>
          </a:prstGeom>
        </p:spPr>
      </p:pic>
    </p:spTree>
    <p:extLst>
      <p:ext uri="{BB962C8B-B14F-4D97-AF65-F5344CB8AC3E}">
        <p14:creationId xmlns:p14="http://schemas.microsoft.com/office/powerpoint/2010/main" val="553933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0688309" cy="961542"/>
          </a:xfrm>
        </p:spPr>
        <p:txBody>
          <a:bodyPr>
            <a:normAutofit/>
          </a:bodyPr>
          <a:lstStyle/>
          <a:p>
            <a:r>
              <a:rPr lang="en-US" sz="3200" b="1" dirty="0">
                <a:latin typeface="Helvetica" pitchFamily="2" charset="0"/>
              </a:rPr>
              <a:t>Year 1 Phonics Screening Check study</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53198" y="6070703"/>
            <a:ext cx="2865315" cy="512321"/>
          </a:xfrm>
          <a:prstGeom prst="rect">
            <a:avLst/>
          </a:prstGeom>
        </p:spPr>
      </p:pic>
      <p:sp>
        <p:nvSpPr>
          <p:cNvPr id="7" name="Content Placeholder 6">
            <a:extLst>
              <a:ext uri="{FF2B5EF4-FFF2-40B4-BE49-F238E27FC236}">
                <a16:creationId xmlns:a16="http://schemas.microsoft.com/office/drawing/2014/main" id="{022A05F5-BAB4-874F-A619-A2D0631742BD}"/>
              </a:ext>
            </a:extLst>
          </p:cNvPr>
          <p:cNvSpPr>
            <a:spLocks noGrp="1"/>
          </p:cNvSpPr>
          <p:nvPr>
            <p:ph idx="1"/>
          </p:nvPr>
        </p:nvSpPr>
        <p:spPr>
          <a:xfrm>
            <a:off x="728686" y="1719365"/>
            <a:ext cx="11035145" cy="4351338"/>
          </a:xfrm>
        </p:spPr>
        <p:txBody>
          <a:bodyPr>
            <a:noAutofit/>
          </a:bodyPr>
          <a:lstStyle/>
          <a:p>
            <a:pPr marL="0" indent="0">
              <a:buNone/>
            </a:pPr>
            <a:r>
              <a:rPr lang="en-US" sz="2600" dirty="0"/>
              <a:t>	Mean score = 33/40 (real words = 16.58; pseudo words = 16.51)</a:t>
            </a:r>
          </a:p>
          <a:p>
            <a:pPr marL="0" indent="0">
              <a:buNone/>
            </a:pPr>
            <a:r>
              <a:rPr lang="en-US" sz="2600" dirty="0"/>
              <a:t>	% achieving 32+ = 73%</a:t>
            </a:r>
          </a:p>
          <a:p>
            <a:pPr marL="0" indent="0">
              <a:buNone/>
            </a:pPr>
            <a:r>
              <a:rPr lang="en-US" sz="2600" dirty="0"/>
              <a:t>	% achieving 28+ = 82%</a:t>
            </a:r>
          </a:p>
          <a:p>
            <a:pPr marL="0" indent="0">
              <a:buNone/>
            </a:pPr>
            <a:endParaRPr lang="en-US" sz="2600" dirty="0"/>
          </a:p>
          <a:p>
            <a:r>
              <a:rPr lang="en-US" sz="2600" dirty="0"/>
              <a:t>Compared to 43% of students in SA who achieved 28/40 in 2018</a:t>
            </a:r>
          </a:p>
          <a:p>
            <a:r>
              <a:rPr lang="en-US" sz="2600" dirty="0"/>
              <a:t>The ‘stopping rule’ that was used in the SA trial was not found to affect the scores.</a:t>
            </a:r>
          </a:p>
          <a:p>
            <a:r>
              <a:rPr lang="en-US" sz="2600" dirty="0"/>
              <a:t>No spike in scores was evident</a:t>
            </a:r>
          </a:p>
          <a:p>
            <a:endParaRPr lang="en-US" sz="2600" dirty="0"/>
          </a:p>
        </p:txBody>
      </p:sp>
    </p:spTree>
    <p:extLst>
      <p:ext uri="{BB962C8B-B14F-4D97-AF65-F5344CB8AC3E}">
        <p14:creationId xmlns:p14="http://schemas.microsoft.com/office/powerpoint/2010/main" val="975000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458022"/>
            <a:ext cx="10688309" cy="961542"/>
          </a:xfrm>
        </p:spPr>
        <p:txBody>
          <a:bodyPr>
            <a:normAutofit/>
          </a:bodyPr>
          <a:lstStyle/>
          <a:p>
            <a:r>
              <a:rPr lang="en-US" sz="3200" b="1" dirty="0">
                <a:latin typeface="Helvetica" pitchFamily="2" charset="0"/>
              </a:rPr>
              <a:t>Evidence for Learning</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53198" y="6070703"/>
            <a:ext cx="2865315" cy="512321"/>
          </a:xfrm>
          <a:prstGeom prst="rect">
            <a:avLst/>
          </a:prstGeom>
        </p:spPr>
      </p:pic>
      <p:sp>
        <p:nvSpPr>
          <p:cNvPr id="6" name="Content Placeholder 5">
            <a:extLst>
              <a:ext uri="{FF2B5EF4-FFF2-40B4-BE49-F238E27FC236}">
                <a16:creationId xmlns:a16="http://schemas.microsoft.com/office/drawing/2014/main" id="{E22056F4-7BEF-DE43-983A-A268CB8F88B0}"/>
              </a:ext>
            </a:extLst>
          </p:cNvPr>
          <p:cNvSpPr>
            <a:spLocks noGrp="1"/>
          </p:cNvSpPr>
          <p:nvPr>
            <p:ph idx="1"/>
          </p:nvPr>
        </p:nvSpPr>
        <p:spPr>
          <a:xfrm>
            <a:off x="846117" y="1719365"/>
            <a:ext cx="10931569" cy="4351338"/>
          </a:xfrm>
        </p:spPr>
        <p:txBody>
          <a:bodyPr/>
          <a:lstStyle/>
          <a:p>
            <a:r>
              <a:rPr lang="en-US" dirty="0"/>
              <a:t>Based on Education Endowment Fund model</a:t>
            </a:r>
          </a:p>
          <a:p>
            <a:pPr marL="0" indent="0">
              <a:buNone/>
            </a:pPr>
            <a:r>
              <a:rPr lang="en-US" dirty="0"/>
              <a:t>	- Teaching and Learning Toolkit</a:t>
            </a:r>
          </a:p>
          <a:p>
            <a:pPr marL="0" indent="0">
              <a:buNone/>
            </a:pPr>
            <a:r>
              <a:rPr lang="en-US" dirty="0"/>
              <a:t>	- Learning Impact Fund</a:t>
            </a:r>
          </a:p>
        </p:txBody>
      </p:sp>
      <p:pic>
        <p:nvPicPr>
          <p:cNvPr id="3" name="Picture 2">
            <a:extLst>
              <a:ext uri="{FF2B5EF4-FFF2-40B4-BE49-F238E27FC236}">
                <a16:creationId xmlns:a16="http://schemas.microsoft.com/office/drawing/2014/main" id="{C5464BFE-837E-E64B-8F88-6348A42B4798}"/>
              </a:ext>
            </a:extLst>
          </p:cNvPr>
          <p:cNvPicPr>
            <a:picLocks noChangeAspect="1"/>
          </p:cNvPicPr>
          <p:nvPr/>
        </p:nvPicPr>
        <p:blipFill>
          <a:blip r:embed="rId4"/>
          <a:stretch>
            <a:fillRect/>
          </a:stretch>
        </p:blipFill>
        <p:spPr>
          <a:xfrm>
            <a:off x="3967512" y="4033579"/>
            <a:ext cx="4256975" cy="1840854"/>
          </a:xfrm>
          <a:prstGeom prst="rect">
            <a:avLst/>
          </a:prstGeom>
        </p:spPr>
      </p:pic>
    </p:spTree>
    <p:extLst>
      <p:ext uri="{BB962C8B-B14F-4D97-AF65-F5344CB8AC3E}">
        <p14:creationId xmlns:p14="http://schemas.microsoft.com/office/powerpoint/2010/main" val="352050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1656-C300-AC40-8DAE-1EF579014212}"/>
              </a:ext>
            </a:extLst>
          </p:cNvPr>
          <p:cNvSpPr>
            <a:spLocks noGrp="1"/>
          </p:cNvSpPr>
          <p:nvPr>
            <p:ph type="title"/>
          </p:nvPr>
        </p:nvSpPr>
        <p:spPr>
          <a:xfrm>
            <a:off x="381000" y="143452"/>
            <a:ext cx="10515600" cy="1325563"/>
          </a:xfrm>
        </p:spPr>
        <p:txBody>
          <a:bodyPr>
            <a:normAutofit/>
          </a:bodyPr>
          <a:lstStyle/>
          <a:p>
            <a:r>
              <a:rPr lang="en-US" sz="3200" b="1" dirty="0" err="1">
                <a:latin typeface="Helvetica" pitchFamily="2" charset="0"/>
              </a:rPr>
              <a:t>MiniLit</a:t>
            </a:r>
            <a:r>
              <a:rPr lang="en-US" sz="3200" b="1" dirty="0">
                <a:latin typeface="Helvetica" pitchFamily="2" charset="0"/>
              </a:rPr>
              <a:t> Learning Impact Fund Evaluation</a:t>
            </a:r>
          </a:p>
        </p:txBody>
      </p:sp>
      <p:pic>
        <p:nvPicPr>
          <p:cNvPr id="4" name="Content Placeholder 3">
            <a:extLst>
              <a:ext uri="{FF2B5EF4-FFF2-40B4-BE49-F238E27FC236}">
                <a16:creationId xmlns:a16="http://schemas.microsoft.com/office/drawing/2014/main" id="{C731128E-40A1-4B46-8773-398726425E38}"/>
              </a:ext>
            </a:extLst>
          </p:cNvPr>
          <p:cNvPicPr>
            <a:picLocks noGrp="1" noChangeAspect="1"/>
          </p:cNvPicPr>
          <p:nvPr>
            <p:ph idx="1"/>
          </p:nvPr>
        </p:nvPicPr>
        <p:blipFill>
          <a:blip r:embed="rId3"/>
          <a:stretch>
            <a:fillRect/>
          </a:stretch>
        </p:blipFill>
        <p:spPr>
          <a:xfrm>
            <a:off x="3381985" y="1219200"/>
            <a:ext cx="4847983" cy="5331794"/>
          </a:xfrm>
          <a:prstGeom prst="rect">
            <a:avLst/>
          </a:prstGeom>
        </p:spPr>
      </p:pic>
      <p:pic>
        <p:nvPicPr>
          <p:cNvPr id="5" name="Picture 4">
            <a:extLst>
              <a:ext uri="{FF2B5EF4-FFF2-40B4-BE49-F238E27FC236}">
                <a16:creationId xmlns:a16="http://schemas.microsoft.com/office/drawing/2014/main" id="{5DD82274-9E60-3941-B93B-1E5A76BD156E}"/>
              </a:ext>
            </a:extLst>
          </p:cNvPr>
          <p:cNvPicPr>
            <a:picLocks noChangeAspect="1"/>
          </p:cNvPicPr>
          <p:nvPr/>
        </p:nvPicPr>
        <p:blipFill>
          <a:blip r:embed="rId4"/>
          <a:stretch>
            <a:fillRect/>
          </a:stretch>
        </p:blipFill>
        <p:spPr>
          <a:xfrm>
            <a:off x="9167052" y="6202227"/>
            <a:ext cx="2865315" cy="512321"/>
          </a:xfrm>
          <a:prstGeom prst="rect">
            <a:avLst/>
          </a:prstGeom>
        </p:spPr>
      </p:pic>
    </p:spTree>
    <p:extLst>
      <p:ext uri="{BB962C8B-B14F-4D97-AF65-F5344CB8AC3E}">
        <p14:creationId xmlns:p14="http://schemas.microsoft.com/office/powerpoint/2010/main" val="354673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What is FIVE from FIVE?…"/>
          <p:cNvSpPr txBox="1"/>
          <p:nvPr/>
        </p:nvSpPr>
        <p:spPr>
          <a:xfrm>
            <a:off x="563410" y="1573667"/>
            <a:ext cx="10638430" cy="4124200"/>
          </a:xfrm>
          <a:prstGeom prst="rect">
            <a:avLst/>
          </a:prstGeom>
          <a:ln w="12700">
            <a:miter lim="400000"/>
          </a:ln>
          <a:extLst>
            <a:ext uri="{C572A759-6A51-4108-AA02-DFA0A04FC94B}">
              <ma14:wrappingTextBoxFlag xmlns:ma14="http://schemas.microsoft.com/office/mac/drawingml/2011/main" xmlns="" val="1"/>
            </a:ext>
          </a:extLst>
        </p:spPr>
        <p:txBody>
          <a:bodyPr wrap="square" lIns="60957" tIns="60957" rIns="60957" bIns="60957">
            <a:spAutoFit/>
          </a:bodyPr>
          <a:lstStyle/>
          <a:p>
            <a:pPr marL="342900" indent="-342900">
              <a:buFont typeface="Arial" panose="020B0604020202020204" pitchFamily="34" charset="0"/>
              <a:buChar char="•"/>
              <a:defRPr sz="2400"/>
            </a:pPr>
            <a:r>
              <a:rPr sz="2000" dirty="0">
                <a:latin typeface="Helvetica" pitchFamily="2" charset="0"/>
              </a:rPr>
              <a:t>F</a:t>
            </a:r>
            <a:r>
              <a:rPr lang="en-AU" sz="2000" dirty="0" err="1">
                <a:latin typeface="Helvetica" pitchFamily="2" charset="0"/>
              </a:rPr>
              <a:t>ive</a:t>
            </a:r>
            <a:r>
              <a:rPr sz="2000" dirty="0">
                <a:latin typeface="Helvetica" pitchFamily="2" charset="0"/>
              </a:rPr>
              <a:t> from </a:t>
            </a:r>
            <a:r>
              <a:rPr lang="en-AU" sz="2000" dirty="0">
                <a:latin typeface="Helvetica" pitchFamily="2" charset="0"/>
              </a:rPr>
              <a:t>Five</a:t>
            </a:r>
            <a:r>
              <a:rPr sz="2000" dirty="0">
                <a:latin typeface="Helvetica" pitchFamily="2" charset="0"/>
              </a:rPr>
              <a:t> is an initiative to bridge the gap between classroom practice and the research on effective reading instruction.</a:t>
            </a:r>
            <a:endParaRPr lang="en-AU" sz="2000" dirty="0">
              <a:latin typeface="Helvetica" pitchFamily="2" charset="0"/>
            </a:endParaRPr>
          </a:p>
          <a:p>
            <a:pPr>
              <a:defRPr sz="2400"/>
            </a:pPr>
            <a:endParaRPr lang="en-AU" sz="2000" dirty="0">
              <a:latin typeface="Helvetica" pitchFamily="2" charset="0"/>
            </a:endParaRPr>
          </a:p>
          <a:p>
            <a:pPr marL="342900" indent="-342900">
              <a:buFont typeface="Arial" panose="020B0604020202020204" pitchFamily="34" charset="0"/>
              <a:buChar char="•"/>
              <a:defRPr sz="2400"/>
            </a:pPr>
            <a:r>
              <a:rPr lang="en-AU" sz="2000" dirty="0">
                <a:latin typeface="Helvetica" pitchFamily="2" charset="0"/>
              </a:rPr>
              <a:t>The Five from Five website presents information on research about reading development and evidence-based reading instruction and intervention.</a:t>
            </a:r>
          </a:p>
          <a:p>
            <a:pPr marL="342900" indent="-342900">
              <a:buFont typeface="Arial" panose="020B0604020202020204" pitchFamily="34" charset="0"/>
              <a:buChar char="•"/>
              <a:defRPr sz="2400"/>
            </a:pPr>
            <a:endParaRPr lang="en-AU" sz="2000" dirty="0">
              <a:latin typeface="Helvetica" pitchFamily="2" charset="0"/>
            </a:endParaRPr>
          </a:p>
          <a:p>
            <a:pPr marL="342900" indent="-342900">
              <a:buFont typeface="Arial" panose="020B0604020202020204" pitchFamily="34" charset="0"/>
              <a:buChar char="•"/>
              <a:defRPr sz="2400"/>
            </a:pPr>
            <a:r>
              <a:rPr lang="en-AU" sz="2000" dirty="0">
                <a:latin typeface="Helvetica" pitchFamily="2" charset="0"/>
              </a:rPr>
              <a:t>Five from Five advocates for evidence-based reading instruction through publications, presentations, traditional and social media, and engagement with politicians, policy makers, and peak bodies.</a:t>
            </a:r>
          </a:p>
          <a:p>
            <a:pPr marL="342900" indent="-342900">
              <a:buFont typeface="Arial" panose="020B0604020202020204" pitchFamily="34" charset="0"/>
              <a:buChar char="•"/>
              <a:defRPr sz="2400"/>
            </a:pPr>
            <a:endParaRPr lang="en-AU" sz="2000" dirty="0">
              <a:latin typeface="Helvetica" pitchFamily="2" charset="0"/>
            </a:endParaRPr>
          </a:p>
          <a:p>
            <a:pPr marL="342900" indent="-342900">
              <a:buFont typeface="Arial" panose="020B0604020202020204" pitchFamily="34" charset="0"/>
              <a:buChar char="•"/>
              <a:defRPr sz="2400"/>
            </a:pPr>
            <a:r>
              <a:rPr lang="en-AU" sz="2000" dirty="0">
                <a:latin typeface="Helvetica" pitchFamily="2" charset="0"/>
              </a:rPr>
              <a:t>Five from Five began as an initiative of The Centre for Independent Studies and is now supported by </a:t>
            </a:r>
            <a:r>
              <a:rPr lang="en-AU" sz="2000" dirty="0" err="1">
                <a:latin typeface="Helvetica" pitchFamily="2" charset="0"/>
              </a:rPr>
              <a:t>MultiLit</a:t>
            </a:r>
            <a:r>
              <a:rPr lang="en-AU" sz="2000" dirty="0">
                <a:latin typeface="Helvetica" pitchFamily="2" charset="0"/>
              </a:rPr>
              <a:t>.</a:t>
            </a:r>
          </a:p>
          <a:p>
            <a:pPr>
              <a:defRPr sz="2400"/>
            </a:pPr>
            <a:endParaRPr lang="en-AU" sz="2000" dirty="0">
              <a:latin typeface="Helvetica" pitchFamily="2" charset="0"/>
            </a:endParaRPr>
          </a:p>
        </p:txBody>
      </p:sp>
      <p:sp>
        <p:nvSpPr>
          <p:cNvPr id="2" name="TextBox 1"/>
          <p:cNvSpPr txBox="1"/>
          <p:nvPr/>
        </p:nvSpPr>
        <p:spPr>
          <a:xfrm>
            <a:off x="563410" y="515842"/>
            <a:ext cx="6409112" cy="1200329"/>
          </a:xfrm>
          <a:prstGeom prst="rect">
            <a:avLst/>
          </a:prstGeom>
          <a:noFill/>
        </p:spPr>
        <p:txBody>
          <a:bodyPr wrap="square" rtlCol="0">
            <a:spAutoFit/>
          </a:bodyPr>
          <a:lstStyle/>
          <a:p>
            <a:r>
              <a:rPr lang="en-US" sz="3600" b="1" dirty="0">
                <a:latin typeface="Helvetica" pitchFamily="2" charset="0"/>
              </a:rPr>
              <a:t>About Five from Five</a:t>
            </a:r>
          </a:p>
          <a:p>
            <a:endParaRPr lang="en-AU" sz="3600" b="1" dirty="0">
              <a:latin typeface="Helvetica" pitchFamily="2" charset="0"/>
            </a:endParaRPr>
          </a:p>
        </p:txBody>
      </p:sp>
      <p:pic>
        <p:nvPicPr>
          <p:cNvPr id="13" name="Picture 12">
            <a:extLst>
              <a:ext uri="{FF2B5EF4-FFF2-40B4-BE49-F238E27FC236}">
                <a16:creationId xmlns:a16="http://schemas.microsoft.com/office/drawing/2014/main" id="{C2404451-1D28-D84C-9C00-B2B5B7AA8409}"/>
              </a:ext>
            </a:extLst>
          </p:cNvPr>
          <p:cNvPicPr>
            <a:picLocks noChangeAspect="1"/>
          </p:cNvPicPr>
          <p:nvPr/>
        </p:nvPicPr>
        <p:blipFill>
          <a:blip r:embed="rId3"/>
          <a:stretch>
            <a:fillRect/>
          </a:stretch>
        </p:blipFill>
        <p:spPr>
          <a:xfrm>
            <a:off x="9087820" y="6047503"/>
            <a:ext cx="2865315" cy="512321"/>
          </a:xfrm>
          <a:prstGeom prst="rect">
            <a:avLst/>
          </a:prstGeom>
        </p:spPr>
      </p:pic>
    </p:spTree>
    <p:extLst>
      <p:ext uri="{BB962C8B-B14F-4D97-AF65-F5344CB8AC3E}">
        <p14:creationId xmlns:p14="http://schemas.microsoft.com/office/powerpoint/2010/main" val="2371718642"/>
      </p:ext>
    </p:extLst>
  </p:cSld>
  <p:clrMapOvr>
    <a:masterClrMapping/>
  </p:clrMapOvr>
  <mc:AlternateContent xmlns:mc="http://schemas.openxmlformats.org/markup-compatibility/2006" xmlns:p14="http://schemas.microsoft.com/office/powerpoint/2010/main">
    <mc:Choice Requires="p14">
      <p:transition p14:dur="250">
        <p14:flash/>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6F38A7-FE89-2C42-9A56-B8B78BF4AA6D}"/>
              </a:ext>
            </a:extLst>
          </p:cNvPr>
          <p:cNvSpPr txBox="1">
            <a:spLocks/>
          </p:cNvSpPr>
          <p:nvPr/>
        </p:nvSpPr>
        <p:spPr>
          <a:xfrm>
            <a:off x="2694801" y="2766218"/>
            <a:ext cx="71411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Helvetica" pitchFamily="2" charset="0"/>
              </a:rPr>
              <a:t>Indicators of progress</a:t>
            </a:r>
          </a:p>
        </p:txBody>
      </p:sp>
      <p:pic>
        <p:nvPicPr>
          <p:cNvPr id="6" name="Picture 5">
            <a:extLst>
              <a:ext uri="{FF2B5EF4-FFF2-40B4-BE49-F238E27FC236}">
                <a16:creationId xmlns:a16="http://schemas.microsoft.com/office/drawing/2014/main" id="{79281DE7-AC18-EC4F-9828-412F0C01F2A1}"/>
              </a:ext>
            </a:extLst>
          </p:cNvPr>
          <p:cNvPicPr>
            <a:picLocks noChangeAspect="1"/>
          </p:cNvPicPr>
          <p:nvPr/>
        </p:nvPicPr>
        <p:blipFill>
          <a:blip r:embed="rId2"/>
          <a:stretch>
            <a:fillRect/>
          </a:stretch>
        </p:blipFill>
        <p:spPr>
          <a:xfrm>
            <a:off x="9167052" y="6202227"/>
            <a:ext cx="2865315" cy="512321"/>
          </a:xfrm>
          <a:prstGeom prst="rect">
            <a:avLst/>
          </a:prstGeom>
        </p:spPr>
      </p:pic>
    </p:spTree>
    <p:extLst>
      <p:ext uri="{BB962C8B-B14F-4D97-AF65-F5344CB8AC3E}">
        <p14:creationId xmlns:p14="http://schemas.microsoft.com/office/powerpoint/2010/main" val="2335157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D82274-9E60-3941-B93B-1E5A76BD156E}"/>
              </a:ext>
            </a:extLst>
          </p:cNvPr>
          <p:cNvPicPr>
            <a:picLocks noChangeAspect="1"/>
          </p:cNvPicPr>
          <p:nvPr/>
        </p:nvPicPr>
        <p:blipFill>
          <a:blip r:embed="rId3"/>
          <a:stretch>
            <a:fillRect/>
          </a:stretch>
        </p:blipFill>
        <p:spPr>
          <a:xfrm>
            <a:off x="9167052" y="6202227"/>
            <a:ext cx="2865315" cy="512321"/>
          </a:xfrm>
          <a:prstGeom prst="rect">
            <a:avLst/>
          </a:prstGeom>
        </p:spPr>
      </p:pic>
      <p:pic>
        <p:nvPicPr>
          <p:cNvPr id="8" name="Content Placeholder 7" descr="A close up of a map&#10;&#10;Description automatically generated">
            <a:extLst>
              <a:ext uri="{FF2B5EF4-FFF2-40B4-BE49-F238E27FC236}">
                <a16:creationId xmlns:a16="http://schemas.microsoft.com/office/drawing/2014/main" id="{AE5A7958-9350-224A-84A0-DCF8347D4DDD}"/>
              </a:ext>
            </a:extLst>
          </p:cNvPr>
          <p:cNvPicPr>
            <a:picLocks noGrp="1" noChangeAspect="1"/>
          </p:cNvPicPr>
          <p:nvPr>
            <p:ph idx="1"/>
          </p:nvPr>
        </p:nvPicPr>
        <p:blipFill rotWithShape="1">
          <a:blip r:embed="rId4"/>
          <a:srcRect b="48989"/>
          <a:stretch/>
        </p:blipFill>
        <p:spPr>
          <a:xfrm>
            <a:off x="330399" y="1665372"/>
            <a:ext cx="11531202" cy="3598605"/>
          </a:xfrm>
        </p:spPr>
      </p:pic>
      <p:sp>
        <p:nvSpPr>
          <p:cNvPr id="3" name="Title 2">
            <a:extLst>
              <a:ext uri="{FF2B5EF4-FFF2-40B4-BE49-F238E27FC236}">
                <a16:creationId xmlns:a16="http://schemas.microsoft.com/office/drawing/2014/main" id="{129174EC-EA6E-AA49-8E91-0F786BD45987}"/>
              </a:ext>
            </a:extLst>
          </p:cNvPr>
          <p:cNvSpPr>
            <a:spLocks noGrp="1"/>
          </p:cNvSpPr>
          <p:nvPr>
            <p:ph type="title"/>
          </p:nvPr>
        </p:nvSpPr>
        <p:spPr>
          <a:xfrm>
            <a:off x="603143" y="143452"/>
            <a:ext cx="10515600" cy="1325563"/>
          </a:xfrm>
        </p:spPr>
        <p:txBody>
          <a:bodyPr>
            <a:normAutofit/>
          </a:bodyPr>
          <a:lstStyle/>
          <a:p>
            <a:r>
              <a:rPr lang="en-US" sz="3200" b="1" dirty="0">
                <a:latin typeface="Helvetica" pitchFamily="2" charset="0"/>
              </a:rPr>
              <a:t>NAPLAN 2008 - 2019: Mean scores</a:t>
            </a:r>
            <a:endParaRPr lang="en-US" sz="3200" dirty="0"/>
          </a:p>
        </p:txBody>
      </p:sp>
    </p:spTree>
    <p:extLst>
      <p:ext uri="{BB962C8B-B14F-4D97-AF65-F5344CB8AC3E}">
        <p14:creationId xmlns:p14="http://schemas.microsoft.com/office/powerpoint/2010/main" val="39649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D82274-9E60-3941-B93B-1E5A76BD156E}"/>
              </a:ext>
            </a:extLst>
          </p:cNvPr>
          <p:cNvPicPr>
            <a:picLocks noChangeAspect="1"/>
          </p:cNvPicPr>
          <p:nvPr/>
        </p:nvPicPr>
        <p:blipFill>
          <a:blip r:embed="rId3"/>
          <a:stretch>
            <a:fillRect/>
          </a:stretch>
        </p:blipFill>
        <p:spPr>
          <a:xfrm>
            <a:off x="9167052" y="6202227"/>
            <a:ext cx="2865315" cy="512321"/>
          </a:xfrm>
          <a:prstGeom prst="rect">
            <a:avLst/>
          </a:prstGeom>
        </p:spPr>
      </p:pic>
      <p:pic>
        <p:nvPicPr>
          <p:cNvPr id="8" name="Content Placeholder 7" descr="A close up of a map&#10;&#10;Description automatically generated">
            <a:extLst>
              <a:ext uri="{FF2B5EF4-FFF2-40B4-BE49-F238E27FC236}">
                <a16:creationId xmlns:a16="http://schemas.microsoft.com/office/drawing/2014/main" id="{AE5A7958-9350-224A-84A0-DCF8347D4DDD}"/>
              </a:ext>
            </a:extLst>
          </p:cNvPr>
          <p:cNvPicPr>
            <a:picLocks noGrp="1" noChangeAspect="1"/>
          </p:cNvPicPr>
          <p:nvPr>
            <p:ph idx="1"/>
          </p:nvPr>
        </p:nvPicPr>
        <p:blipFill rotWithShape="1">
          <a:blip r:embed="rId4"/>
          <a:srcRect t="49588"/>
          <a:stretch/>
        </p:blipFill>
        <p:spPr>
          <a:xfrm>
            <a:off x="432801" y="1669211"/>
            <a:ext cx="11326397" cy="3519577"/>
          </a:xfrm>
        </p:spPr>
      </p:pic>
      <p:sp>
        <p:nvSpPr>
          <p:cNvPr id="3" name="Title 2">
            <a:extLst>
              <a:ext uri="{FF2B5EF4-FFF2-40B4-BE49-F238E27FC236}">
                <a16:creationId xmlns:a16="http://schemas.microsoft.com/office/drawing/2014/main" id="{129174EC-EA6E-AA49-8E91-0F786BD45987}"/>
              </a:ext>
            </a:extLst>
          </p:cNvPr>
          <p:cNvSpPr>
            <a:spLocks noGrp="1"/>
          </p:cNvSpPr>
          <p:nvPr>
            <p:ph type="title"/>
          </p:nvPr>
        </p:nvSpPr>
        <p:spPr>
          <a:xfrm>
            <a:off x="603143" y="143452"/>
            <a:ext cx="10515600" cy="1325563"/>
          </a:xfrm>
        </p:spPr>
        <p:txBody>
          <a:bodyPr>
            <a:normAutofit/>
          </a:bodyPr>
          <a:lstStyle/>
          <a:p>
            <a:r>
              <a:rPr lang="en-US" sz="3200" b="1" dirty="0">
                <a:latin typeface="Helvetica" pitchFamily="2" charset="0"/>
              </a:rPr>
              <a:t>NAPLAN 2008 - 2019: % below minimum standard</a:t>
            </a:r>
            <a:endParaRPr lang="en-US" sz="3200" dirty="0"/>
          </a:p>
        </p:txBody>
      </p:sp>
    </p:spTree>
    <p:extLst>
      <p:ext uri="{BB962C8B-B14F-4D97-AF65-F5344CB8AC3E}">
        <p14:creationId xmlns:p14="http://schemas.microsoft.com/office/powerpoint/2010/main" val="1951738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53198" y="6070703"/>
            <a:ext cx="2865315" cy="512321"/>
          </a:xfrm>
          <a:prstGeom prst="rect">
            <a:avLst/>
          </a:prstGeom>
        </p:spPr>
      </p:pic>
      <p:sp>
        <p:nvSpPr>
          <p:cNvPr id="5" name="Content Placeholder 4">
            <a:extLst>
              <a:ext uri="{FF2B5EF4-FFF2-40B4-BE49-F238E27FC236}">
                <a16:creationId xmlns:a16="http://schemas.microsoft.com/office/drawing/2014/main" id="{1FAF5CCA-5C77-2A42-902C-64D91C18D96A}"/>
              </a:ext>
            </a:extLst>
          </p:cNvPr>
          <p:cNvSpPr>
            <a:spLocks noGrp="1"/>
          </p:cNvSpPr>
          <p:nvPr>
            <p:ph idx="1"/>
          </p:nvPr>
        </p:nvSpPr>
        <p:spPr>
          <a:xfrm>
            <a:off x="838200" y="2753880"/>
            <a:ext cx="10515600" cy="959139"/>
          </a:xfrm>
        </p:spPr>
        <p:txBody>
          <a:bodyPr>
            <a:normAutofit/>
          </a:bodyPr>
          <a:lstStyle/>
          <a:p>
            <a:pPr marL="0" indent="0" algn="ctr">
              <a:buNone/>
            </a:pPr>
            <a:r>
              <a:rPr lang="en-US" sz="4800" b="1" dirty="0">
                <a:latin typeface="Helvetica" pitchFamily="2" charset="0"/>
              </a:rPr>
              <a:t>Obstacles to improvement</a:t>
            </a:r>
            <a:endParaRPr lang="en-US" sz="4800" dirty="0"/>
          </a:p>
        </p:txBody>
      </p:sp>
    </p:spTree>
    <p:extLst>
      <p:ext uri="{BB962C8B-B14F-4D97-AF65-F5344CB8AC3E}">
        <p14:creationId xmlns:p14="http://schemas.microsoft.com/office/powerpoint/2010/main" val="1357127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274976"/>
            <a:ext cx="10688309" cy="961542"/>
          </a:xfrm>
        </p:spPr>
        <p:txBody>
          <a:bodyPr>
            <a:normAutofit/>
          </a:bodyPr>
          <a:lstStyle/>
          <a:p>
            <a:r>
              <a:rPr lang="en-US" sz="3200" b="1" dirty="0">
                <a:latin typeface="Helvetica" pitchFamily="2" charset="0"/>
              </a:rPr>
              <a:t>Initial Teacher Education</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53198" y="6070703"/>
            <a:ext cx="2865315" cy="512321"/>
          </a:xfrm>
          <a:prstGeom prst="rect">
            <a:avLst/>
          </a:prstGeom>
        </p:spPr>
      </p:pic>
      <p:pic>
        <p:nvPicPr>
          <p:cNvPr id="7" name="Content Placeholder 2">
            <a:extLst>
              <a:ext uri="{FF2B5EF4-FFF2-40B4-BE49-F238E27FC236}">
                <a16:creationId xmlns:a16="http://schemas.microsoft.com/office/drawing/2014/main" id="{B3596087-8DF9-7F42-8BED-D94964D56E84}"/>
              </a:ext>
            </a:extLst>
          </p:cNvPr>
          <p:cNvPicPr>
            <a:picLocks noChangeAspect="1"/>
          </p:cNvPicPr>
          <p:nvPr/>
        </p:nvPicPr>
        <p:blipFill>
          <a:blip r:embed="rId4"/>
          <a:stretch>
            <a:fillRect/>
          </a:stretch>
        </p:blipFill>
        <p:spPr>
          <a:xfrm>
            <a:off x="8017866" y="670975"/>
            <a:ext cx="3568968" cy="5034794"/>
          </a:xfrm>
          <a:prstGeom prst="rect">
            <a:avLst/>
          </a:prstGeom>
          <a:ln>
            <a:solidFill>
              <a:schemeClr val="tx1"/>
            </a:solidFill>
          </a:ln>
          <a:effectLst>
            <a:softEdge rad="0"/>
          </a:effectLst>
        </p:spPr>
      </p:pic>
      <p:sp>
        <p:nvSpPr>
          <p:cNvPr id="9" name="Rectangle 8">
            <a:extLst>
              <a:ext uri="{FF2B5EF4-FFF2-40B4-BE49-F238E27FC236}">
                <a16:creationId xmlns:a16="http://schemas.microsoft.com/office/drawing/2014/main" id="{E3CC3ADF-B748-7B4D-BCFE-360167D673DF}"/>
              </a:ext>
            </a:extLst>
          </p:cNvPr>
          <p:cNvSpPr/>
          <p:nvPr/>
        </p:nvSpPr>
        <p:spPr>
          <a:xfrm>
            <a:off x="414314" y="1566266"/>
            <a:ext cx="7151074" cy="5016758"/>
          </a:xfrm>
          <a:prstGeom prst="rect">
            <a:avLst/>
          </a:prstGeom>
        </p:spPr>
        <p:txBody>
          <a:bodyPr wrap="square">
            <a:spAutoFit/>
          </a:bodyPr>
          <a:lstStyle/>
          <a:p>
            <a:r>
              <a:rPr lang="en-AU" sz="2000" dirty="0">
                <a:latin typeface="SkolarLatin"/>
              </a:rPr>
              <a:t>Course outlines:</a:t>
            </a:r>
          </a:p>
          <a:p>
            <a:endParaRPr lang="en-AU" sz="2000" dirty="0">
              <a:latin typeface="SkolarLatin"/>
            </a:endParaRPr>
          </a:p>
          <a:p>
            <a:pPr marL="342900" indent="-342900">
              <a:buFont typeface="Arial" panose="020B0604020202020204" pitchFamily="34" charset="0"/>
              <a:buChar char="•"/>
            </a:pPr>
            <a:r>
              <a:rPr lang="en-AU" sz="2000" dirty="0">
                <a:latin typeface="SkolarLatin"/>
              </a:rPr>
              <a:t>Only 4% of the literacy units had a specific focus on early reading instruction or early literacy; that is, how to teach beginning readers in the first few years of school. </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latin typeface="SkolarLatin"/>
              </a:rPr>
              <a:t>In 70% of literacy units, none of the five essential elements of effective evidence-based reading instruction were mentioned in the unit outlines. All five essential elements were referred to in only 6% of literacy unit outlines. </a:t>
            </a:r>
          </a:p>
          <a:p>
            <a:endParaRPr lang="en-AU" sz="2000" dirty="0"/>
          </a:p>
          <a:p>
            <a:pPr marL="285750" indent="-285750">
              <a:buFont typeface="Arial" panose="020B0604020202020204" pitchFamily="34" charset="0"/>
              <a:buChar char="•"/>
            </a:pPr>
            <a:r>
              <a:rPr lang="en-AU" sz="2000" dirty="0">
                <a:latin typeface="SkolarLatin"/>
              </a:rPr>
              <a:t>None of the unit outlines contained references to the Simple View of Reading. The specific model or theory mentioned most frequently in the unit outlines was the Four Resources / Four Roles of a Reader model, with eight mentions. The sociocultural model or view of reading was referred to nine times. </a:t>
            </a:r>
            <a:endParaRPr lang="en-AU" sz="2000" dirty="0">
              <a:effectLst/>
            </a:endParaRPr>
          </a:p>
        </p:txBody>
      </p:sp>
      <p:sp>
        <p:nvSpPr>
          <p:cNvPr id="10" name="TextBox 9">
            <a:extLst>
              <a:ext uri="{FF2B5EF4-FFF2-40B4-BE49-F238E27FC236}">
                <a16:creationId xmlns:a16="http://schemas.microsoft.com/office/drawing/2014/main" id="{00DFE3E9-8CE0-6749-80D5-45B09D315C1C}"/>
              </a:ext>
            </a:extLst>
          </p:cNvPr>
          <p:cNvSpPr txBox="1"/>
          <p:nvPr/>
        </p:nvSpPr>
        <p:spPr>
          <a:xfrm>
            <a:off x="414314" y="1126230"/>
            <a:ext cx="6948387" cy="646331"/>
          </a:xfrm>
          <a:prstGeom prst="rect">
            <a:avLst/>
          </a:prstGeom>
          <a:noFill/>
        </p:spPr>
        <p:txBody>
          <a:bodyPr wrap="square" rtlCol="0">
            <a:spAutoFit/>
          </a:bodyPr>
          <a:lstStyle/>
          <a:p>
            <a:r>
              <a:rPr lang="en-AU" b="1" dirty="0"/>
              <a:t>116 core literacy units in 66 undergraduate degrees in 38 universities. </a:t>
            </a:r>
          </a:p>
          <a:p>
            <a:endParaRPr lang="en-US" dirty="0"/>
          </a:p>
        </p:txBody>
      </p:sp>
    </p:spTree>
    <p:extLst>
      <p:ext uri="{BB962C8B-B14F-4D97-AF65-F5344CB8AC3E}">
        <p14:creationId xmlns:p14="http://schemas.microsoft.com/office/powerpoint/2010/main" val="305735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274976"/>
            <a:ext cx="10688309" cy="961542"/>
          </a:xfrm>
        </p:spPr>
        <p:txBody>
          <a:bodyPr>
            <a:normAutofit/>
          </a:bodyPr>
          <a:lstStyle/>
          <a:p>
            <a:r>
              <a:rPr lang="en-US" sz="3200" b="1" dirty="0">
                <a:latin typeface="Helvetica" pitchFamily="2" charset="0"/>
              </a:rPr>
              <a:t>Initial Teacher Education</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53198" y="6070703"/>
            <a:ext cx="2865315" cy="512321"/>
          </a:xfrm>
          <a:prstGeom prst="rect">
            <a:avLst/>
          </a:prstGeom>
        </p:spPr>
      </p:pic>
      <p:pic>
        <p:nvPicPr>
          <p:cNvPr id="7" name="Content Placeholder 2">
            <a:extLst>
              <a:ext uri="{FF2B5EF4-FFF2-40B4-BE49-F238E27FC236}">
                <a16:creationId xmlns:a16="http://schemas.microsoft.com/office/drawing/2014/main" id="{B3596087-8DF9-7F42-8BED-D94964D56E84}"/>
              </a:ext>
            </a:extLst>
          </p:cNvPr>
          <p:cNvPicPr>
            <a:picLocks noChangeAspect="1"/>
          </p:cNvPicPr>
          <p:nvPr/>
        </p:nvPicPr>
        <p:blipFill>
          <a:blip r:embed="rId3"/>
          <a:stretch>
            <a:fillRect/>
          </a:stretch>
        </p:blipFill>
        <p:spPr>
          <a:xfrm>
            <a:off x="8017866" y="670975"/>
            <a:ext cx="3568968" cy="5034794"/>
          </a:xfrm>
          <a:prstGeom prst="rect">
            <a:avLst/>
          </a:prstGeom>
          <a:ln>
            <a:solidFill>
              <a:schemeClr val="tx1"/>
            </a:solidFill>
          </a:ln>
          <a:effectLst>
            <a:softEdge rad="0"/>
          </a:effectLst>
        </p:spPr>
      </p:pic>
      <p:sp>
        <p:nvSpPr>
          <p:cNvPr id="9" name="Rectangle 8">
            <a:extLst>
              <a:ext uri="{FF2B5EF4-FFF2-40B4-BE49-F238E27FC236}">
                <a16:creationId xmlns:a16="http://schemas.microsoft.com/office/drawing/2014/main" id="{E3CC3ADF-B748-7B4D-BCFE-360167D673DF}"/>
              </a:ext>
            </a:extLst>
          </p:cNvPr>
          <p:cNvSpPr/>
          <p:nvPr/>
        </p:nvSpPr>
        <p:spPr>
          <a:xfrm>
            <a:off x="414314" y="1920117"/>
            <a:ext cx="7151074" cy="3785652"/>
          </a:xfrm>
          <a:prstGeom prst="rect">
            <a:avLst/>
          </a:prstGeom>
        </p:spPr>
        <p:txBody>
          <a:bodyPr wrap="square">
            <a:spAutoFit/>
          </a:bodyPr>
          <a:lstStyle/>
          <a:p>
            <a:r>
              <a:rPr lang="en-AU" sz="2000" dirty="0">
                <a:latin typeface="SkolarLatin"/>
              </a:rPr>
              <a:t>Lecturer/course coordinator qualifications and expertise</a:t>
            </a:r>
          </a:p>
          <a:p>
            <a:endParaRPr lang="en-AU" sz="2000" dirty="0">
              <a:latin typeface="SkolarLatin"/>
            </a:endParaRPr>
          </a:p>
          <a:p>
            <a:pPr marL="285750" indent="-285750">
              <a:buFont typeface="Arial" panose="020B0604020202020204" pitchFamily="34" charset="0"/>
              <a:buChar char="•"/>
            </a:pPr>
            <a:r>
              <a:rPr lang="en-AU" dirty="0"/>
              <a:t>15% of the lecturers and unit coordinators that could be identified had specific expertise in early reading instruction or literacy, most with a particular interest in early literacy development among Indigenous and other children from non-English speaking backgrounds.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55% had research interests and expertise in other aspects of literacy, most often digital and multi-modal literacies.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30% of the literacy lecturers or unit coordinators had research interests and expertise in areas other than literacy, such as maths or music. </a:t>
            </a:r>
            <a:endParaRPr lang="en-AU" sz="2000" dirty="0"/>
          </a:p>
          <a:p>
            <a:endParaRPr lang="en-AU" sz="2000" b="1" dirty="0">
              <a:latin typeface="SkolarLatin"/>
            </a:endParaRPr>
          </a:p>
        </p:txBody>
      </p:sp>
      <p:sp>
        <p:nvSpPr>
          <p:cNvPr id="10" name="TextBox 9">
            <a:extLst>
              <a:ext uri="{FF2B5EF4-FFF2-40B4-BE49-F238E27FC236}">
                <a16:creationId xmlns:a16="http://schemas.microsoft.com/office/drawing/2014/main" id="{00DFE3E9-8CE0-6749-80D5-45B09D315C1C}"/>
              </a:ext>
            </a:extLst>
          </p:cNvPr>
          <p:cNvSpPr txBox="1"/>
          <p:nvPr/>
        </p:nvSpPr>
        <p:spPr>
          <a:xfrm>
            <a:off x="414314" y="1126230"/>
            <a:ext cx="7119341" cy="646331"/>
          </a:xfrm>
          <a:prstGeom prst="rect">
            <a:avLst/>
          </a:prstGeom>
          <a:noFill/>
        </p:spPr>
        <p:txBody>
          <a:bodyPr wrap="square" rtlCol="0">
            <a:spAutoFit/>
          </a:bodyPr>
          <a:lstStyle/>
          <a:p>
            <a:r>
              <a:rPr lang="en-AU" b="1" dirty="0"/>
              <a:t>116 core literacy units in 66 undergraduate degrees in 38 universities. </a:t>
            </a:r>
          </a:p>
          <a:p>
            <a:endParaRPr lang="en-US" dirty="0"/>
          </a:p>
        </p:txBody>
      </p:sp>
    </p:spTree>
    <p:extLst>
      <p:ext uri="{BB962C8B-B14F-4D97-AF65-F5344CB8AC3E}">
        <p14:creationId xmlns:p14="http://schemas.microsoft.com/office/powerpoint/2010/main" val="1013555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471E-5C09-AF43-94EA-930F210FBE4F}"/>
              </a:ext>
            </a:extLst>
          </p:cNvPr>
          <p:cNvSpPr>
            <a:spLocks noGrp="1"/>
          </p:cNvSpPr>
          <p:nvPr>
            <p:ph type="title"/>
          </p:nvPr>
        </p:nvSpPr>
        <p:spPr>
          <a:xfrm>
            <a:off x="414314" y="274976"/>
            <a:ext cx="10688309" cy="961542"/>
          </a:xfrm>
        </p:spPr>
        <p:txBody>
          <a:bodyPr>
            <a:normAutofit/>
          </a:bodyPr>
          <a:lstStyle/>
          <a:p>
            <a:r>
              <a:rPr lang="en-US" sz="3200" b="1" dirty="0">
                <a:latin typeface="Helvetica" pitchFamily="2" charset="0"/>
              </a:rPr>
              <a:t>Initial Teacher Education</a:t>
            </a:r>
          </a:p>
        </p:txBody>
      </p:sp>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53198" y="6070703"/>
            <a:ext cx="2865315" cy="512321"/>
          </a:xfrm>
          <a:prstGeom prst="rect">
            <a:avLst/>
          </a:prstGeom>
        </p:spPr>
      </p:pic>
      <p:pic>
        <p:nvPicPr>
          <p:cNvPr id="7" name="Content Placeholder 2">
            <a:extLst>
              <a:ext uri="{FF2B5EF4-FFF2-40B4-BE49-F238E27FC236}">
                <a16:creationId xmlns:a16="http://schemas.microsoft.com/office/drawing/2014/main" id="{B3596087-8DF9-7F42-8BED-D94964D56E84}"/>
              </a:ext>
            </a:extLst>
          </p:cNvPr>
          <p:cNvPicPr>
            <a:picLocks noChangeAspect="1"/>
          </p:cNvPicPr>
          <p:nvPr/>
        </p:nvPicPr>
        <p:blipFill>
          <a:blip r:embed="rId4"/>
          <a:stretch>
            <a:fillRect/>
          </a:stretch>
        </p:blipFill>
        <p:spPr>
          <a:xfrm>
            <a:off x="8017866" y="670975"/>
            <a:ext cx="3568968" cy="5034794"/>
          </a:xfrm>
          <a:prstGeom prst="rect">
            <a:avLst/>
          </a:prstGeom>
          <a:ln>
            <a:solidFill>
              <a:schemeClr val="tx1"/>
            </a:solidFill>
          </a:ln>
          <a:effectLst>
            <a:softEdge rad="0"/>
          </a:effectLst>
        </p:spPr>
      </p:pic>
      <p:sp>
        <p:nvSpPr>
          <p:cNvPr id="9" name="Rectangle 8">
            <a:extLst>
              <a:ext uri="{FF2B5EF4-FFF2-40B4-BE49-F238E27FC236}">
                <a16:creationId xmlns:a16="http://schemas.microsoft.com/office/drawing/2014/main" id="{E3CC3ADF-B748-7B4D-BCFE-360167D673DF}"/>
              </a:ext>
            </a:extLst>
          </p:cNvPr>
          <p:cNvSpPr/>
          <p:nvPr/>
        </p:nvSpPr>
        <p:spPr>
          <a:xfrm>
            <a:off x="398447" y="1735451"/>
            <a:ext cx="7151074" cy="4708981"/>
          </a:xfrm>
          <a:prstGeom prst="rect">
            <a:avLst/>
          </a:prstGeom>
        </p:spPr>
        <p:txBody>
          <a:bodyPr wrap="square">
            <a:spAutoFit/>
          </a:bodyPr>
          <a:lstStyle/>
          <a:p>
            <a:r>
              <a:rPr lang="en-AU" sz="2000" dirty="0">
                <a:latin typeface="SkolarLatin"/>
              </a:rPr>
              <a:t>Six most commonly prescribed text books:</a:t>
            </a:r>
          </a:p>
          <a:p>
            <a:endParaRPr lang="en-AU" sz="2000" dirty="0">
              <a:latin typeface="SkolarLatin"/>
            </a:endParaRPr>
          </a:p>
          <a:p>
            <a:pPr marL="285750" indent="-285750">
              <a:buFont typeface="Arial" panose="020B0604020202020204" pitchFamily="34" charset="0"/>
              <a:buChar char="•"/>
            </a:pPr>
            <a:r>
              <a:rPr lang="en-AU" sz="2000" dirty="0"/>
              <a:t>None contained sufficiently accurate and detailed content that would allow graduate teachers to use effective, evidence-based instruction, and many contained information that was inadequate and/or misleading. </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Most of the textbooks with phonics content explicitly endorse the ‘three-cueing system’, and all textbooks promote it implicitly. </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Two of the six books referred to the Simple View of Reading but devoted less than a page to it. All endorsed the Four Resources Model.</a:t>
            </a:r>
          </a:p>
          <a:p>
            <a:endParaRPr lang="en-AU" sz="2000" dirty="0"/>
          </a:p>
          <a:p>
            <a:pPr marL="285750" indent="-285750">
              <a:buFont typeface="Arial" panose="020B0604020202020204" pitchFamily="34" charset="0"/>
              <a:buChar char="•"/>
            </a:pPr>
            <a:r>
              <a:rPr lang="en-AU" sz="2000" dirty="0"/>
              <a:t>Only one book referred to dyslexia at all, and the content is brief. </a:t>
            </a:r>
          </a:p>
        </p:txBody>
      </p:sp>
      <p:sp>
        <p:nvSpPr>
          <p:cNvPr id="10" name="TextBox 9">
            <a:extLst>
              <a:ext uri="{FF2B5EF4-FFF2-40B4-BE49-F238E27FC236}">
                <a16:creationId xmlns:a16="http://schemas.microsoft.com/office/drawing/2014/main" id="{00DFE3E9-8CE0-6749-80D5-45B09D315C1C}"/>
              </a:ext>
            </a:extLst>
          </p:cNvPr>
          <p:cNvSpPr txBox="1"/>
          <p:nvPr/>
        </p:nvSpPr>
        <p:spPr>
          <a:xfrm>
            <a:off x="414314" y="1126230"/>
            <a:ext cx="7119341" cy="646331"/>
          </a:xfrm>
          <a:prstGeom prst="rect">
            <a:avLst/>
          </a:prstGeom>
          <a:noFill/>
        </p:spPr>
        <p:txBody>
          <a:bodyPr wrap="square" rtlCol="0">
            <a:spAutoFit/>
          </a:bodyPr>
          <a:lstStyle/>
          <a:p>
            <a:r>
              <a:rPr lang="en-AU" b="1" dirty="0"/>
              <a:t>116 core literacy units in 66 undergraduate degrees in 38 universities. </a:t>
            </a:r>
          </a:p>
          <a:p>
            <a:endParaRPr lang="en-US" dirty="0"/>
          </a:p>
        </p:txBody>
      </p:sp>
    </p:spTree>
    <p:extLst>
      <p:ext uri="{BB962C8B-B14F-4D97-AF65-F5344CB8AC3E}">
        <p14:creationId xmlns:p14="http://schemas.microsoft.com/office/powerpoint/2010/main" val="174760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3"/>
          <a:stretch>
            <a:fillRect/>
          </a:stretch>
        </p:blipFill>
        <p:spPr>
          <a:xfrm>
            <a:off x="9153198" y="6070703"/>
            <a:ext cx="2865315" cy="512321"/>
          </a:xfrm>
          <a:prstGeom prst="rect">
            <a:avLst/>
          </a:prstGeom>
        </p:spPr>
      </p:pic>
      <p:sp>
        <p:nvSpPr>
          <p:cNvPr id="6" name="Content Placeholder 5">
            <a:extLst>
              <a:ext uri="{FF2B5EF4-FFF2-40B4-BE49-F238E27FC236}">
                <a16:creationId xmlns:a16="http://schemas.microsoft.com/office/drawing/2014/main" id="{E22056F4-7BEF-DE43-983A-A268CB8F88B0}"/>
              </a:ext>
            </a:extLst>
          </p:cNvPr>
          <p:cNvSpPr>
            <a:spLocks noGrp="1"/>
          </p:cNvSpPr>
          <p:nvPr>
            <p:ph idx="1"/>
          </p:nvPr>
        </p:nvSpPr>
        <p:spPr>
          <a:xfrm>
            <a:off x="0" y="685424"/>
            <a:ext cx="11898170" cy="5119630"/>
          </a:xfrm>
        </p:spPr>
        <p:txBody>
          <a:bodyPr anchor="ctr">
            <a:normAutofit lnSpcReduction="10000"/>
          </a:bodyPr>
          <a:lstStyle/>
          <a:p>
            <a:pPr marL="457200" lvl="1" indent="0" algn="ctr">
              <a:lnSpc>
                <a:spcPct val="100000"/>
              </a:lnSpc>
              <a:buNone/>
            </a:pPr>
            <a:br>
              <a:rPr lang="en-AU" sz="2200" dirty="0">
                <a:latin typeface="Helvetica" pitchFamily="2" charset="0"/>
              </a:rPr>
            </a:br>
            <a:r>
              <a:rPr lang="en-AU" sz="2200" dirty="0">
                <a:solidFill>
                  <a:srgbClr val="FF0000"/>
                </a:solidFill>
                <a:latin typeface="Helvetica" pitchFamily="2" charset="0"/>
              </a:rPr>
              <a:t>Seely Flint, A., </a:t>
            </a:r>
            <a:r>
              <a:rPr lang="en-AU" sz="2200" dirty="0" err="1">
                <a:solidFill>
                  <a:srgbClr val="FF0000"/>
                </a:solidFill>
                <a:latin typeface="Helvetica" pitchFamily="2" charset="0"/>
              </a:rPr>
              <a:t>Kitson</a:t>
            </a:r>
            <a:r>
              <a:rPr lang="en-AU" sz="2200" dirty="0">
                <a:solidFill>
                  <a:srgbClr val="FF0000"/>
                </a:solidFill>
                <a:latin typeface="Helvetica" pitchFamily="2" charset="0"/>
              </a:rPr>
              <a:t>, L., Lowe, K., &amp; Shaw, K. (2014). </a:t>
            </a:r>
          </a:p>
          <a:p>
            <a:pPr marL="457200" lvl="1" indent="0" algn="ctr">
              <a:lnSpc>
                <a:spcPct val="100000"/>
              </a:lnSpc>
              <a:buNone/>
            </a:pPr>
            <a:r>
              <a:rPr lang="en-AU" sz="2200" b="1" dirty="0">
                <a:solidFill>
                  <a:srgbClr val="FF0000"/>
                </a:solidFill>
                <a:latin typeface="Helvetica" pitchFamily="2" charset="0"/>
              </a:rPr>
              <a:t>Literacy in Australia: Pedagogies for engagement</a:t>
            </a:r>
            <a:r>
              <a:rPr lang="en-AU" sz="2200" dirty="0">
                <a:solidFill>
                  <a:srgbClr val="FF0000"/>
                </a:solidFill>
                <a:latin typeface="Helvetica" pitchFamily="2" charset="0"/>
              </a:rPr>
              <a:t>. </a:t>
            </a:r>
          </a:p>
          <a:p>
            <a:pPr marL="457200" lvl="1" indent="0" algn="ctr">
              <a:lnSpc>
                <a:spcPct val="100000"/>
              </a:lnSpc>
              <a:buNone/>
            </a:pPr>
            <a:r>
              <a:rPr lang="en-AU" sz="2200" dirty="0">
                <a:solidFill>
                  <a:srgbClr val="FF0000"/>
                </a:solidFill>
                <a:latin typeface="Helvetica" pitchFamily="2" charset="0"/>
              </a:rPr>
              <a:t>Milton, Australia: Wiley. (p. 232)</a:t>
            </a:r>
          </a:p>
          <a:p>
            <a:pPr marL="457200" lvl="1" indent="0" algn="ctr">
              <a:lnSpc>
                <a:spcPct val="100000"/>
              </a:lnSpc>
              <a:buNone/>
            </a:pPr>
            <a:endParaRPr lang="en-AU" sz="2200" dirty="0">
              <a:latin typeface="Helvetica" pitchFamily="2" charset="0"/>
            </a:endParaRPr>
          </a:p>
          <a:p>
            <a:pPr marL="457200" lvl="1" indent="0" algn="ctr">
              <a:lnSpc>
                <a:spcPct val="100000"/>
              </a:lnSpc>
              <a:spcBef>
                <a:spcPts val="600"/>
              </a:spcBef>
              <a:buNone/>
            </a:pPr>
            <a:r>
              <a:rPr lang="en-AU" sz="2200" dirty="0">
                <a:latin typeface="Helvetica" pitchFamily="2" charset="0"/>
              </a:rPr>
              <a:t>“Use onset and reading ahead to gather more information. It is not uncommon for children to say ‘I read ahead and thought it was pony but when I took another look, I noticed it started with “s” – it must be stallion’.” </a:t>
            </a:r>
          </a:p>
          <a:p>
            <a:pPr marL="457200" lvl="1" indent="0" algn="ctr">
              <a:lnSpc>
                <a:spcPct val="100000"/>
              </a:lnSpc>
              <a:spcBef>
                <a:spcPts val="600"/>
              </a:spcBef>
              <a:buNone/>
            </a:pPr>
            <a:endParaRPr lang="en-AU" sz="2200" dirty="0">
              <a:latin typeface="Helvetica" pitchFamily="2" charset="0"/>
            </a:endParaRPr>
          </a:p>
          <a:p>
            <a:pPr marL="457200" lvl="1" indent="0" algn="ctr">
              <a:lnSpc>
                <a:spcPct val="100000"/>
              </a:lnSpc>
              <a:spcBef>
                <a:spcPts val="600"/>
              </a:spcBef>
              <a:buNone/>
            </a:pPr>
            <a:r>
              <a:rPr lang="en-AU" sz="2200" dirty="0">
                <a:latin typeface="Helvetica" pitchFamily="2" charset="0"/>
              </a:rPr>
              <a:t>“Sound out a word by elongating its sounds. This is a familiar but often ineffective strategy, known as ‘sounding out’. This strategy encourages readers to stretch out the sounds from left to right, noticing all the sounds in the word. As a strategy it is not all that predictable because of the large variation in the way letters and words are sounded. Using the first letter and gaining meaning from the sentence is a much more predictable strategy.”</a:t>
            </a:r>
          </a:p>
          <a:p>
            <a:pPr algn="ctr"/>
            <a:endParaRPr lang="en-US" sz="2000" dirty="0">
              <a:latin typeface="Helvetica" pitchFamily="2" charset="0"/>
            </a:endParaRPr>
          </a:p>
        </p:txBody>
      </p:sp>
    </p:spTree>
    <p:extLst>
      <p:ext uri="{BB962C8B-B14F-4D97-AF65-F5344CB8AC3E}">
        <p14:creationId xmlns:p14="http://schemas.microsoft.com/office/powerpoint/2010/main" val="2336417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789E08-3FF2-244D-862B-E492068265A0}"/>
              </a:ext>
            </a:extLst>
          </p:cNvPr>
          <p:cNvPicPr>
            <a:picLocks noChangeAspect="1"/>
          </p:cNvPicPr>
          <p:nvPr/>
        </p:nvPicPr>
        <p:blipFill>
          <a:blip r:embed="rId2"/>
          <a:stretch>
            <a:fillRect/>
          </a:stretch>
        </p:blipFill>
        <p:spPr>
          <a:xfrm>
            <a:off x="9153198" y="6070703"/>
            <a:ext cx="2865315" cy="512321"/>
          </a:xfrm>
          <a:prstGeom prst="rect">
            <a:avLst/>
          </a:prstGeom>
        </p:spPr>
      </p:pic>
      <p:sp>
        <p:nvSpPr>
          <p:cNvPr id="5" name="Content Placeholder 4">
            <a:extLst>
              <a:ext uri="{FF2B5EF4-FFF2-40B4-BE49-F238E27FC236}">
                <a16:creationId xmlns:a16="http://schemas.microsoft.com/office/drawing/2014/main" id="{1FAF5CCA-5C77-2A42-902C-64D91C18D96A}"/>
              </a:ext>
            </a:extLst>
          </p:cNvPr>
          <p:cNvSpPr>
            <a:spLocks noGrp="1"/>
          </p:cNvSpPr>
          <p:nvPr>
            <p:ph idx="1"/>
          </p:nvPr>
        </p:nvSpPr>
        <p:spPr>
          <a:xfrm>
            <a:off x="838200" y="2753880"/>
            <a:ext cx="10515600" cy="959139"/>
          </a:xfrm>
        </p:spPr>
        <p:txBody>
          <a:bodyPr>
            <a:normAutofit/>
          </a:bodyPr>
          <a:lstStyle/>
          <a:p>
            <a:pPr marL="0" indent="0" algn="ctr">
              <a:buNone/>
            </a:pPr>
            <a:r>
              <a:rPr lang="en-US" sz="4800" b="1" dirty="0">
                <a:latin typeface="Helvetica" pitchFamily="2" charset="0"/>
              </a:rPr>
              <a:t>Conclusions</a:t>
            </a:r>
            <a:endParaRPr lang="en-US" sz="4800" dirty="0"/>
          </a:p>
        </p:txBody>
      </p:sp>
    </p:spTree>
    <p:extLst>
      <p:ext uri="{BB962C8B-B14F-4D97-AF65-F5344CB8AC3E}">
        <p14:creationId xmlns:p14="http://schemas.microsoft.com/office/powerpoint/2010/main" val="2137106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C7EBB-CCF4-1A45-9B0A-4DF28537C8B5}"/>
              </a:ext>
            </a:extLst>
          </p:cNvPr>
          <p:cNvSpPr>
            <a:spLocks noGrp="1"/>
          </p:cNvSpPr>
          <p:nvPr>
            <p:ph idx="1"/>
          </p:nvPr>
        </p:nvSpPr>
        <p:spPr>
          <a:xfrm>
            <a:off x="984982" y="1461655"/>
            <a:ext cx="10514291" cy="3934690"/>
          </a:xfrm>
        </p:spPr>
        <p:txBody>
          <a:bodyPr>
            <a:normAutofit fontScale="92500" lnSpcReduction="10000"/>
          </a:bodyPr>
          <a:lstStyle/>
          <a:p>
            <a:r>
              <a:rPr lang="en-US" dirty="0">
                <a:latin typeface="Helvetica" pitchFamily="2" charset="0"/>
              </a:rPr>
              <a:t>The research and teaching community knows a lot about how children learn to read and how best to teach them.</a:t>
            </a:r>
          </a:p>
          <a:p>
            <a:r>
              <a:rPr lang="en-US" dirty="0">
                <a:latin typeface="Helvetica" pitchFamily="2" charset="0"/>
              </a:rPr>
              <a:t>Progress is toward implementation is slow but real – both in  schools and in policy.</a:t>
            </a:r>
          </a:p>
          <a:p>
            <a:r>
              <a:rPr lang="en-US" dirty="0">
                <a:latin typeface="Helvetica" pitchFamily="2" charset="0"/>
              </a:rPr>
              <a:t>Progress is patchy in Australia: Federation is a blessing and a curse. </a:t>
            </a:r>
          </a:p>
          <a:p>
            <a:r>
              <a:rPr lang="en-US" dirty="0">
                <a:latin typeface="Helvetica" pitchFamily="2" charset="0"/>
              </a:rPr>
              <a:t>Subject professional associations and teacher unions are impeding progress by rejecting scientific research evidence on reading instruction.</a:t>
            </a:r>
          </a:p>
          <a:p>
            <a:r>
              <a:rPr lang="en-US" dirty="0">
                <a:latin typeface="Helvetica" pitchFamily="2" charset="0"/>
              </a:rPr>
              <a:t>Independent universities and academic freedom are important but present a barrier to improvement.</a:t>
            </a:r>
          </a:p>
          <a:p>
            <a:endParaRPr lang="en-US" dirty="0">
              <a:latin typeface="Helvetica" pitchFamily="2" charset="0"/>
            </a:endParaRPr>
          </a:p>
          <a:p>
            <a:pPr marL="0" indent="0">
              <a:buNone/>
            </a:pPr>
            <a:endParaRPr lang="en-US" dirty="0">
              <a:latin typeface="Helvetica" pitchFamily="2" charset="0"/>
            </a:endParaRPr>
          </a:p>
        </p:txBody>
      </p:sp>
      <p:pic>
        <p:nvPicPr>
          <p:cNvPr id="4" name="Picture 3">
            <a:extLst>
              <a:ext uri="{FF2B5EF4-FFF2-40B4-BE49-F238E27FC236}">
                <a16:creationId xmlns:a16="http://schemas.microsoft.com/office/drawing/2014/main" id="{02278566-3985-B64E-A7C3-6BAE96374576}"/>
              </a:ext>
            </a:extLst>
          </p:cNvPr>
          <p:cNvPicPr>
            <a:picLocks noChangeAspect="1"/>
          </p:cNvPicPr>
          <p:nvPr/>
        </p:nvPicPr>
        <p:blipFill>
          <a:blip r:embed="rId2"/>
          <a:stretch>
            <a:fillRect/>
          </a:stretch>
        </p:blipFill>
        <p:spPr>
          <a:xfrm>
            <a:off x="9153198" y="6070703"/>
            <a:ext cx="2865315" cy="512321"/>
          </a:xfrm>
          <a:prstGeom prst="rect">
            <a:avLst/>
          </a:prstGeom>
        </p:spPr>
      </p:pic>
    </p:spTree>
    <p:extLst>
      <p:ext uri="{BB962C8B-B14F-4D97-AF65-F5344CB8AC3E}">
        <p14:creationId xmlns:p14="http://schemas.microsoft.com/office/powerpoint/2010/main" val="62128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13EAC-7064-A546-94BF-DD245798130B}"/>
              </a:ext>
            </a:extLst>
          </p:cNvPr>
          <p:cNvSpPr>
            <a:spLocks noGrp="1"/>
          </p:cNvSpPr>
          <p:nvPr>
            <p:ph idx="1"/>
          </p:nvPr>
        </p:nvSpPr>
        <p:spPr>
          <a:xfrm>
            <a:off x="1073727" y="994353"/>
            <a:ext cx="10515600" cy="4351338"/>
          </a:xfrm>
        </p:spPr>
        <p:txBody>
          <a:bodyPr anchor="ctr">
            <a:normAutofit/>
          </a:bodyPr>
          <a:lstStyle/>
          <a:p>
            <a:pPr marL="0" indent="0" algn="ctr">
              <a:buNone/>
            </a:pPr>
            <a:r>
              <a:rPr lang="en-US" sz="4000" b="1" dirty="0"/>
              <a:t>Why are MultiLit and five from five needed?</a:t>
            </a:r>
          </a:p>
        </p:txBody>
      </p:sp>
      <p:pic>
        <p:nvPicPr>
          <p:cNvPr id="4" name="Picture 3">
            <a:extLst>
              <a:ext uri="{FF2B5EF4-FFF2-40B4-BE49-F238E27FC236}">
                <a16:creationId xmlns:a16="http://schemas.microsoft.com/office/drawing/2014/main" id="{C7270A9C-04CE-6045-93CB-EDF094806A9C}"/>
              </a:ext>
            </a:extLst>
          </p:cNvPr>
          <p:cNvPicPr>
            <a:picLocks noChangeAspect="1"/>
          </p:cNvPicPr>
          <p:nvPr/>
        </p:nvPicPr>
        <p:blipFill>
          <a:blip r:embed="rId2"/>
          <a:stretch>
            <a:fillRect/>
          </a:stretch>
        </p:blipFill>
        <p:spPr>
          <a:xfrm>
            <a:off x="9087820" y="6047503"/>
            <a:ext cx="2865315" cy="512321"/>
          </a:xfrm>
          <a:prstGeom prst="rect">
            <a:avLst/>
          </a:prstGeom>
        </p:spPr>
      </p:pic>
    </p:spTree>
    <p:extLst>
      <p:ext uri="{BB962C8B-B14F-4D97-AF65-F5344CB8AC3E}">
        <p14:creationId xmlns:p14="http://schemas.microsoft.com/office/powerpoint/2010/main" val="4018744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68CEAA9-EB19-46F9-AFA2-D168C2B83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04500" cy="3318846"/>
          </a:xfrm>
          <a:custGeom>
            <a:avLst/>
            <a:gdLst>
              <a:gd name="connsiteX0" fmla="*/ 0 w 3904500"/>
              <a:gd name="connsiteY0" fmla="*/ 0 h 3318846"/>
              <a:gd name="connsiteX1" fmla="*/ 3550823 w 3904500"/>
              <a:gd name="connsiteY1" fmla="*/ 0 h 3318846"/>
              <a:gd name="connsiteX2" fmla="*/ 3646046 w 3904500"/>
              <a:gd name="connsiteY2" fmla="*/ 156742 h 3318846"/>
              <a:gd name="connsiteX3" fmla="*/ 3904500 w 3904500"/>
              <a:gd name="connsiteY3" fmla="*/ 1177456 h 3318846"/>
              <a:gd name="connsiteX4" fmla="*/ 1763110 w 3904500"/>
              <a:gd name="connsiteY4" fmla="*/ 3318846 h 3318846"/>
              <a:gd name="connsiteX5" fmla="*/ 110709 w 3904500"/>
              <a:gd name="connsiteY5" fmla="*/ 2539579 h 3318846"/>
              <a:gd name="connsiteX6" fmla="*/ 0 w 3904500"/>
              <a:gd name="connsiteY6" fmla="*/ 2391530 h 331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1975104" cy="1975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B83B7D38-93E6-49F8-8B10-54BCB14D4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396" y="617591"/>
            <a:ext cx="1645920" cy="1645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animal&#10;&#10;Description automatically generated">
            <a:extLst>
              <a:ext uri="{FF2B5EF4-FFF2-40B4-BE49-F238E27FC236}">
                <a16:creationId xmlns:a16="http://schemas.microsoft.com/office/drawing/2014/main" id="{48FA43AE-5A9B-494A-9B50-FF4E4068679A}"/>
              </a:ext>
            </a:extLst>
          </p:cNvPr>
          <p:cNvPicPr>
            <a:picLocks noChangeAspect="1"/>
          </p:cNvPicPr>
          <p:nvPr/>
        </p:nvPicPr>
        <p:blipFill>
          <a:blip r:embed="rId3"/>
          <a:stretch>
            <a:fillRect/>
          </a:stretch>
        </p:blipFill>
        <p:spPr>
          <a:xfrm>
            <a:off x="4974716" y="891911"/>
            <a:ext cx="1097280" cy="1097280"/>
          </a:xfrm>
          <a:prstGeom prst="rect">
            <a:avLst/>
          </a:prstGeom>
        </p:spPr>
      </p:pic>
      <p:sp>
        <p:nvSpPr>
          <p:cNvPr id="22" name="Freeform: Shape 21">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FCFB4C2-42E8-4EE8-8B04-23A2DA921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7013"/>
            <a:ext cx="3050387" cy="2654675"/>
          </a:xfrm>
          <a:custGeom>
            <a:avLst/>
            <a:gdLst>
              <a:gd name="connsiteX0" fmla="*/ 1360112 w 3050387"/>
              <a:gd name="connsiteY0" fmla="*/ 0 h 2654675"/>
              <a:gd name="connsiteX1" fmla="*/ 3050387 w 3050387"/>
              <a:gd name="connsiteY1" fmla="*/ 1690275 h 2654675"/>
              <a:gd name="connsiteX2" fmla="*/ 2761715 w 3050387"/>
              <a:gd name="connsiteY2" fmla="*/ 2635324 h 2654675"/>
              <a:gd name="connsiteX3" fmla="*/ 2747244 w 3050387"/>
              <a:gd name="connsiteY3" fmla="*/ 2654675 h 2654675"/>
              <a:gd name="connsiteX4" fmla="*/ 0 w 3050387"/>
              <a:gd name="connsiteY4" fmla="*/ 2654675 h 2654675"/>
              <a:gd name="connsiteX5" fmla="*/ 0 w 3050387"/>
              <a:gd name="connsiteY5" fmla="*/ 689742 h 2654675"/>
              <a:gd name="connsiteX6" fmla="*/ 55814 w 3050387"/>
              <a:gd name="connsiteY6" fmla="*/ 615103 h 2654675"/>
              <a:gd name="connsiteX7" fmla="*/ 1360112 w 3050387"/>
              <a:gd name="connsiteY7" fmla="*/ 0 h 26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3714E15-0DC2-4DED-9F2A-CD13C33A1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5527" y="3036574"/>
            <a:ext cx="2505456" cy="25054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clipart&#10;&#10;Description automatically generated">
            <a:extLst>
              <a:ext uri="{FF2B5EF4-FFF2-40B4-BE49-F238E27FC236}">
                <a16:creationId xmlns:a16="http://schemas.microsoft.com/office/drawing/2014/main" id="{EA950B3E-23A1-0E41-9314-E79A696A829F}"/>
              </a:ext>
            </a:extLst>
          </p:cNvPr>
          <p:cNvPicPr>
            <a:picLocks noChangeAspect="1"/>
          </p:cNvPicPr>
          <p:nvPr/>
        </p:nvPicPr>
        <p:blipFill>
          <a:blip r:embed="rId4"/>
          <a:stretch>
            <a:fillRect/>
          </a:stretch>
        </p:blipFill>
        <p:spPr>
          <a:xfrm>
            <a:off x="4184761" y="3675808"/>
            <a:ext cx="1226988" cy="1226988"/>
          </a:xfrm>
          <a:prstGeom prst="rect">
            <a:avLst/>
          </a:prstGeom>
        </p:spPr>
      </p:pic>
      <p:sp>
        <p:nvSpPr>
          <p:cNvPr id="3" name="Content Placeholder 2">
            <a:extLst>
              <a:ext uri="{FF2B5EF4-FFF2-40B4-BE49-F238E27FC236}">
                <a16:creationId xmlns:a16="http://schemas.microsoft.com/office/drawing/2014/main" id="{20FA244C-12B7-F64A-8A15-938A0E163D99}"/>
              </a:ext>
            </a:extLst>
          </p:cNvPr>
          <p:cNvSpPr>
            <a:spLocks noGrp="1"/>
          </p:cNvSpPr>
          <p:nvPr>
            <p:ph idx="1"/>
          </p:nvPr>
        </p:nvSpPr>
        <p:spPr>
          <a:xfrm>
            <a:off x="6597277" y="2059913"/>
            <a:ext cx="5400455" cy="3993754"/>
          </a:xfrm>
        </p:spPr>
        <p:txBody>
          <a:bodyPr anchor="t">
            <a:normAutofit fontScale="40000" lnSpcReduction="20000"/>
          </a:bodyPr>
          <a:lstStyle/>
          <a:p>
            <a:pPr marL="0" indent="0">
              <a:buNone/>
            </a:pPr>
            <a:endParaRPr lang="en-US" sz="1000" dirty="0">
              <a:latin typeface="Helvetica" pitchFamily="2" charset="0"/>
              <a:hlinkClick r:id="rId5"/>
            </a:endParaRPr>
          </a:p>
          <a:p>
            <a:pPr marL="0" indent="0">
              <a:buNone/>
            </a:pPr>
            <a:r>
              <a:rPr lang="en-US" sz="3500" b="1" dirty="0">
                <a:solidFill>
                  <a:srgbClr val="FF2080"/>
                </a:solidFill>
                <a:latin typeface="Helvetica" pitchFamily="2" charset="0"/>
              </a:rPr>
              <a:t>MultiLit</a:t>
            </a:r>
          </a:p>
          <a:p>
            <a:pPr marL="0" indent="0">
              <a:buNone/>
            </a:pPr>
            <a:r>
              <a:rPr lang="en-US" sz="3500" dirty="0">
                <a:latin typeface="Helvetica" pitchFamily="2" charset="0"/>
              </a:rPr>
              <a:t>Comprehensive whole class and intervention reading programs based on 20+ years of scientific and applied research and development</a:t>
            </a:r>
          </a:p>
          <a:p>
            <a:pPr marL="0" indent="0">
              <a:buNone/>
            </a:pPr>
            <a:r>
              <a:rPr lang="en-US" sz="3500" dirty="0" err="1">
                <a:latin typeface="Helvetica" pitchFamily="2" charset="0"/>
              </a:rPr>
              <a:t>www.multilit.com</a:t>
            </a:r>
            <a:endParaRPr lang="en-US" sz="3500" dirty="0">
              <a:latin typeface="Helvetica" pitchFamily="2" charset="0"/>
            </a:endParaRPr>
          </a:p>
          <a:p>
            <a:pPr marL="0" indent="0">
              <a:buNone/>
            </a:pPr>
            <a:r>
              <a:rPr lang="en-US" sz="3500" dirty="0">
                <a:latin typeface="Helvetica" pitchFamily="2" charset="0"/>
              </a:rPr>
              <a:t>@</a:t>
            </a:r>
            <a:r>
              <a:rPr lang="en-US" sz="3500" dirty="0" err="1">
                <a:latin typeface="Helvetica" pitchFamily="2" charset="0"/>
              </a:rPr>
              <a:t>MultiLitmedia</a:t>
            </a:r>
            <a:endParaRPr lang="en-US" sz="3500" dirty="0">
              <a:latin typeface="Helvetica" pitchFamily="2" charset="0"/>
            </a:endParaRPr>
          </a:p>
          <a:p>
            <a:pPr marL="0" indent="0">
              <a:buNone/>
            </a:pPr>
            <a:endParaRPr lang="en-US" sz="3500" b="1" dirty="0">
              <a:solidFill>
                <a:srgbClr val="FF2080"/>
              </a:solidFill>
              <a:latin typeface="Helvetica" pitchFamily="2" charset="0"/>
            </a:endParaRPr>
          </a:p>
          <a:p>
            <a:pPr marL="0" indent="0">
              <a:buNone/>
            </a:pPr>
            <a:r>
              <a:rPr lang="en-US" sz="3500" b="1" dirty="0">
                <a:solidFill>
                  <a:srgbClr val="FF2080"/>
                </a:solidFill>
                <a:latin typeface="Helvetica" pitchFamily="2" charset="0"/>
              </a:rPr>
              <a:t>five from five</a:t>
            </a:r>
          </a:p>
          <a:p>
            <a:pPr marL="0" indent="0">
              <a:buNone/>
            </a:pPr>
            <a:r>
              <a:rPr lang="en-US" sz="3500" dirty="0">
                <a:latin typeface="Helvetica" pitchFamily="2" charset="0"/>
              </a:rPr>
              <a:t>Free information and resources for evidence-based reading instruction</a:t>
            </a:r>
          </a:p>
          <a:p>
            <a:pPr marL="0" indent="0">
              <a:buNone/>
            </a:pPr>
            <a:r>
              <a:rPr lang="en-US" sz="3500" dirty="0">
                <a:latin typeface="Helvetica" pitchFamily="2" charset="0"/>
              </a:rPr>
              <a:t>www.fivefromfive.org.au</a:t>
            </a:r>
          </a:p>
          <a:p>
            <a:pPr marL="0" indent="0">
              <a:buNone/>
            </a:pPr>
            <a:r>
              <a:rPr lang="en-US" sz="3500" dirty="0">
                <a:latin typeface="Helvetica" pitchFamily="2" charset="0"/>
              </a:rPr>
              <a:t>@</a:t>
            </a:r>
            <a:r>
              <a:rPr lang="en-US" sz="3500" dirty="0" err="1">
                <a:latin typeface="Helvetica" pitchFamily="2" charset="0"/>
              </a:rPr>
              <a:t>fivefromfive</a:t>
            </a:r>
            <a:endParaRPr lang="en-US" sz="3500" dirty="0">
              <a:latin typeface="Helvetica" pitchFamily="2" charset="0"/>
            </a:endParaRPr>
          </a:p>
          <a:p>
            <a:pPr marL="0" indent="0">
              <a:buNone/>
            </a:pPr>
            <a:endParaRPr lang="en-US" sz="3500" dirty="0">
              <a:latin typeface="Helvetica" pitchFamily="2" charset="0"/>
            </a:endParaRPr>
          </a:p>
          <a:p>
            <a:pPr marL="0" indent="0">
              <a:buNone/>
            </a:pPr>
            <a:endParaRPr lang="en-US" sz="1300" dirty="0">
              <a:latin typeface="Helvetica" pitchFamily="2" charset="0"/>
            </a:endParaRPr>
          </a:p>
          <a:p>
            <a:pPr marL="0" indent="0">
              <a:buNone/>
            </a:pPr>
            <a:r>
              <a:rPr lang="en-US" sz="3100" dirty="0">
                <a:latin typeface="Helvetica" pitchFamily="2" charset="0"/>
              </a:rPr>
              <a:t>Find me on twitter: @</a:t>
            </a:r>
            <a:r>
              <a:rPr lang="en-US" sz="3100" dirty="0" err="1">
                <a:latin typeface="Helvetica" pitchFamily="2" charset="0"/>
              </a:rPr>
              <a:t>buckingham_j</a:t>
            </a:r>
            <a:endParaRPr lang="en-US" sz="3100" dirty="0">
              <a:latin typeface="Helvetica" pitchFamily="2" charset="0"/>
            </a:endParaRPr>
          </a:p>
          <a:p>
            <a:pPr marL="0" indent="0">
              <a:buNone/>
            </a:pPr>
            <a:endParaRPr lang="en-US" sz="1000" b="1" dirty="0">
              <a:latin typeface="Helvetica" pitchFamily="2" charset="0"/>
            </a:endParaRPr>
          </a:p>
        </p:txBody>
      </p:sp>
      <p:pic>
        <p:nvPicPr>
          <p:cNvPr id="25" name="Picture 24" descr="A picture containing clipart&#10;&#10;Description automatically generated">
            <a:extLst>
              <a:ext uri="{FF2B5EF4-FFF2-40B4-BE49-F238E27FC236}">
                <a16:creationId xmlns:a16="http://schemas.microsoft.com/office/drawing/2014/main" id="{50DD7A53-0C30-3F42-B80F-A83156B95DAC}"/>
              </a:ext>
            </a:extLst>
          </p:cNvPr>
          <p:cNvPicPr>
            <a:picLocks noChangeAspect="1"/>
          </p:cNvPicPr>
          <p:nvPr/>
        </p:nvPicPr>
        <p:blipFill>
          <a:blip r:embed="rId6"/>
          <a:stretch>
            <a:fillRect/>
          </a:stretch>
        </p:blipFill>
        <p:spPr>
          <a:xfrm>
            <a:off x="177751" y="647104"/>
            <a:ext cx="3309157" cy="1127385"/>
          </a:xfrm>
          <a:prstGeom prst="rect">
            <a:avLst/>
          </a:prstGeom>
        </p:spPr>
      </p:pic>
      <p:pic>
        <p:nvPicPr>
          <p:cNvPr id="15" name="Picture 14">
            <a:extLst>
              <a:ext uri="{FF2B5EF4-FFF2-40B4-BE49-F238E27FC236}">
                <a16:creationId xmlns:a16="http://schemas.microsoft.com/office/drawing/2014/main" id="{F53FA81C-CB0D-0C4B-906D-B6F091BCEC79}"/>
              </a:ext>
            </a:extLst>
          </p:cNvPr>
          <p:cNvPicPr>
            <a:picLocks noChangeAspect="1"/>
          </p:cNvPicPr>
          <p:nvPr/>
        </p:nvPicPr>
        <p:blipFill rotWithShape="1">
          <a:blip r:embed="rId7"/>
          <a:srcRect l="-1" r="56495" b="418"/>
          <a:stretch/>
        </p:blipFill>
        <p:spPr>
          <a:xfrm>
            <a:off x="63163" y="5355770"/>
            <a:ext cx="2895036" cy="1184857"/>
          </a:xfrm>
          <a:prstGeom prst="rect">
            <a:avLst/>
          </a:prstGeom>
        </p:spPr>
      </p:pic>
    </p:spTree>
    <p:extLst>
      <p:ext uri="{BB962C8B-B14F-4D97-AF65-F5344CB8AC3E}">
        <p14:creationId xmlns:p14="http://schemas.microsoft.com/office/powerpoint/2010/main" val="17659448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reen Shot 2018-06-01 at 5.36.02 pm.png" descr="Screen Shot 2018-06-01 at 5.36.02 pm.png">
            <a:extLst>
              <a:ext uri="{FF2B5EF4-FFF2-40B4-BE49-F238E27FC236}">
                <a16:creationId xmlns:a16="http://schemas.microsoft.com/office/drawing/2014/main" id="{2E65F601-D998-7748-8579-2E5412C8C674}"/>
              </a:ext>
            </a:extLst>
          </p:cNvPr>
          <p:cNvPicPr>
            <a:picLocks noGrp="1" noChangeAspect="1"/>
          </p:cNvPicPr>
          <p:nvPr>
            <p:ph idx="1"/>
          </p:nvPr>
        </p:nvPicPr>
        <p:blipFill>
          <a:blip r:embed="rId2"/>
          <a:stretch>
            <a:fillRect/>
          </a:stretch>
        </p:blipFill>
        <p:spPr>
          <a:xfrm>
            <a:off x="1846665" y="1940011"/>
            <a:ext cx="8211735" cy="4368876"/>
          </a:xfrm>
          <a:prstGeom prst="rect">
            <a:avLst/>
          </a:prstGeom>
          <a:ln w="12700">
            <a:miter lim="400000"/>
          </a:ln>
        </p:spPr>
      </p:pic>
      <p:pic>
        <p:nvPicPr>
          <p:cNvPr id="6" name="Picture 5">
            <a:extLst>
              <a:ext uri="{FF2B5EF4-FFF2-40B4-BE49-F238E27FC236}">
                <a16:creationId xmlns:a16="http://schemas.microsoft.com/office/drawing/2014/main" id="{66963A8D-FACD-0941-B39B-C7C97C94883C}"/>
              </a:ext>
            </a:extLst>
          </p:cNvPr>
          <p:cNvPicPr>
            <a:picLocks noChangeAspect="1"/>
          </p:cNvPicPr>
          <p:nvPr/>
        </p:nvPicPr>
        <p:blipFill>
          <a:blip r:embed="rId3"/>
          <a:stretch>
            <a:fillRect/>
          </a:stretch>
        </p:blipFill>
        <p:spPr>
          <a:xfrm>
            <a:off x="9154646" y="6052727"/>
            <a:ext cx="2865315" cy="512321"/>
          </a:xfrm>
          <a:prstGeom prst="rect">
            <a:avLst/>
          </a:prstGeom>
        </p:spPr>
      </p:pic>
      <p:sp>
        <p:nvSpPr>
          <p:cNvPr id="7" name="Title 1">
            <a:extLst>
              <a:ext uri="{FF2B5EF4-FFF2-40B4-BE49-F238E27FC236}">
                <a16:creationId xmlns:a16="http://schemas.microsoft.com/office/drawing/2014/main" id="{D2416D01-1C0C-A84E-8452-70AE7D6B57A8}"/>
              </a:ext>
            </a:extLst>
          </p:cNvPr>
          <p:cNvSpPr txBox="1">
            <a:spLocks/>
          </p:cNvSpPr>
          <p:nvPr/>
        </p:nvSpPr>
        <p:spPr>
          <a:xfrm>
            <a:off x="157836" y="292952"/>
            <a:ext cx="10688309" cy="961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Helvetica" pitchFamily="2" charset="0"/>
              </a:rPr>
              <a:t>Primary school reading (Year 4): PIRLS 2011 &amp; 2016</a:t>
            </a:r>
          </a:p>
        </p:txBody>
      </p:sp>
      <p:pic>
        <p:nvPicPr>
          <p:cNvPr id="9" name="Screen Shot 2018-06-01 at 5.36.02 pm.png" descr="Screen Shot 2018-06-01 at 5.36.02 pm.png">
            <a:extLst>
              <a:ext uri="{FF2B5EF4-FFF2-40B4-BE49-F238E27FC236}">
                <a16:creationId xmlns:a16="http://schemas.microsoft.com/office/drawing/2014/main" id="{3B90D547-F77E-ED49-AD35-3EE24B677728}"/>
              </a:ext>
            </a:extLst>
          </p:cNvPr>
          <p:cNvPicPr>
            <a:picLocks noChangeAspect="1"/>
          </p:cNvPicPr>
          <p:nvPr/>
        </p:nvPicPr>
        <p:blipFill>
          <a:blip r:embed="rId2"/>
          <a:stretch>
            <a:fillRect/>
          </a:stretch>
        </p:blipFill>
        <p:spPr>
          <a:xfrm>
            <a:off x="1624243" y="1940011"/>
            <a:ext cx="8211735" cy="4368876"/>
          </a:xfrm>
          <a:prstGeom prst="rect">
            <a:avLst/>
          </a:prstGeom>
          <a:ln w="12700">
            <a:miter lim="400000"/>
          </a:ln>
        </p:spPr>
      </p:pic>
      <p:sp>
        <p:nvSpPr>
          <p:cNvPr id="2" name="TextBox 1">
            <a:extLst>
              <a:ext uri="{FF2B5EF4-FFF2-40B4-BE49-F238E27FC236}">
                <a16:creationId xmlns:a16="http://schemas.microsoft.com/office/drawing/2014/main" id="{F4A54246-A9E2-C04D-8A94-A877ED732D0B}"/>
              </a:ext>
            </a:extLst>
          </p:cNvPr>
          <p:cNvSpPr txBox="1"/>
          <p:nvPr/>
        </p:nvSpPr>
        <p:spPr>
          <a:xfrm>
            <a:off x="2873013" y="1499184"/>
            <a:ext cx="5714193" cy="369332"/>
          </a:xfrm>
          <a:prstGeom prst="rect">
            <a:avLst/>
          </a:prstGeom>
          <a:noFill/>
        </p:spPr>
        <p:txBody>
          <a:bodyPr wrap="none" rtlCol="0">
            <a:spAutoFit/>
          </a:bodyPr>
          <a:lstStyle/>
          <a:p>
            <a:r>
              <a:rPr lang="en-US" dirty="0"/>
              <a:t>Percentage of students below the intermediate benchmark</a:t>
            </a:r>
          </a:p>
        </p:txBody>
      </p:sp>
    </p:spTree>
    <p:extLst>
      <p:ext uri="{BB962C8B-B14F-4D97-AF65-F5344CB8AC3E}">
        <p14:creationId xmlns:p14="http://schemas.microsoft.com/office/powerpoint/2010/main" val="150088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13EAC-7064-A546-94BF-DD245798130B}"/>
              </a:ext>
            </a:extLst>
          </p:cNvPr>
          <p:cNvSpPr>
            <a:spLocks noGrp="1"/>
          </p:cNvSpPr>
          <p:nvPr>
            <p:ph idx="1"/>
          </p:nvPr>
        </p:nvSpPr>
        <p:spPr>
          <a:xfrm>
            <a:off x="1073727" y="994353"/>
            <a:ext cx="10515600" cy="4351338"/>
          </a:xfrm>
        </p:spPr>
        <p:txBody>
          <a:bodyPr anchor="ctr">
            <a:normAutofit/>
          </a:bodyPr>
          <a:lstStyle/>
          <a:p>
            <a:pPr marL="0" indent="0" algn="ctr">
              <a:buNone/>
            </a:pPr>
            <a:r>
              <a:rPr lang="en-US" sz="4000" b="1" dirty="0"/>
              <a:t>What is evidence-based reading instruction?</a:t>
            </a:r>
          </a:p>
        </p:txBody>
      </p:sp>
      <p:pic>
        <p:nvPicPr>
          <p:cNvPr id="4" name="Picture 3">
            <a:extLst>
              <a:ext uri="{FF2B5EF4-FFF2-40B4-BE49-F238E27FC236}">
                <a16:creationId xmlns:a16="http://schemas.microsoft.com/office/drawing/2014/main" id="{C7270A9C-04CE-6045-93CB-EDF094806A9C}"/>
              </a:ext>
            </a:extLst>
          </p:cNvPr>
          <p:cNvPicPr>
            <a:picLocks noChangeAspect="1"/>
          </p:cNvPicPr>
          <p:nvPr/>
        </p:nvPicPr>
        <p:blipFill>
          <a:blip r:embed="rId2"/>
          <a:stretch>
            <a:fillRect/>
          </a:stretch>
        </p:blipFill>
        <p:spPr>
          <a:xfrm>
            <a:off x="9087820" y="6047503"/>
            <a:ext cx="2865315" cy="512321"/>
          </a:xfrm>
          <a:prstGeom prst="rect">
            <a:avLst/>
          </a:prstGeom>
        </p:spPr>
      </p:pic>
    </p:spTree>
    <p:extLst>
      <p:ext uri="{BB962C8B-B14F-4D97-AF65-F5344CB8AC3E}">
        <p14:creationId xmlns:p14="http://schemas.microsoft.com/office/powerpoint/2010/main" val="301061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E953-E31B-174D-BF90-78072B2B3881}"/>
              </a:ext>
            </a:extLst>
          </p:cNvPr>
          <p:cNvSpPr>
            <a:spLocks noGrp="1"/>
          </p:cNvSpPr>
          <p:nvPr>
            <p:ph type="title"/>
          </p:nvPr>
        </p:nvSpPr>
        <p:spPr>
          <a:xfrm>
            <a:off x="313314" y="286656"/>
            <a:ext cx="8786382" cy="1143000"/>
          </a:xfrm>
        </p:spPr>
        <p:txBody>
          <a:bodyPr>
            <a:normAutofit/>
          </a:bodyPr>
          <a:lstStyle/>
          <a:p>
            <a:r>
              <a:rPr lang="en-US" sz="3600" b="1" dirty="0">
                <a:latin typeface="Helvetica" pitchFamily="2" charset="0"/>
              </a:rPr>
              <a:t>Teaching reading is a job for experts</a:t>
            </a:r>
          </a:p>
        </p:txBody>
      </p:sp>
      <p:pic>
        <p:nvPicPr>
          <p:cNvPr id="5" name="Content Placeholder 4">
            <a:extLst>
              <a:ext uri="{FF2B5EF4-FFF2-40B4-BE49-F238E27FC236}">
                <a16:creationId xmlns:a16="http://schemas.microsoft.com/office/drawing/2014/main" id="{DE936003-9EA4-EE4A-9FF3-C6FE2806BFDF}"/>
              </a:ext>
            </a:extLst>
          </p:cNvPr>
          <p:cNvPicPr>
            <a:picLocks noGrp="1" noChangeAspect="1"/>
          </p:cNvPicPr>
          <p:nvPr>
            <p:ph idx="1"/>
          </p:nvPr>
        </p:nvPicPr>
        <p:blipFill>
          <a:blip r:embed="rId3"/>
          <a:stretch>
            <a:fillRect/>
          </a:stretch>
        </p:blipFill>
        <p:spPr>
          <a:xfrm>
            <a:off x="2411379" y="1322777"/>
            <a:ext cx="6688318" cy="4503468"/>
          </a:xfrm>
          <a:prstGeom prst="rect">
            <a:avLst/>
          </a:prstGeom>
        </p:spPr>
      </p:pic>
      <p:pic>
        <p:nvPicPr>
          <p:cNvPr id="4" name="Picture 3">
            <a:extLst>
              <a:ext uri="{FF2B5EF4-FFF2-40B4-BE49-F238E27FC236}">
                <a16:creationId xmlns:a16="http://schemas.microsoft.com/office/drawing/2014/main" id="{07B2ABE8-575F-DC4D-8D94-340FDBD74151}"/>
              </a:ext>
            </a:extLst>
          </p:cNvPr>
          <p:cNvPicPr>
            <a:picLocks noChangeAspect="1"/>
          </p:cNvPicPr>
          <p:nvPr/>
        </p:nvPicPr>
        <p:blipFill>
          <a:blip r:embed="rId4"/>
          <a:stretch>
            <a:fillRect/>
          </a:stretch>
        </p:blipFill>
        <p:spPr>
          <a:xfrm>
            <a:off x="9099696" y="6135739"/>
            <a:ext cx="2865315" cy="512321"/>
          </a:xfrm>
          <a:prstGeom prst="rect">
            <a:avLst/>
          </a:prstGeom>
        </p:spPr>
      </p:pic>
      <p:sp>
        <p:nvSpPr>
          <p:cNvPr id="3" name="TextBox 2">
            <a:extLst>
              <a:ext uri="{FF2B5EF4-FFF2-40B4-BE49-F238E27FC236}">
                <a16:creationId xmlns:a16="http://schemas.microsoft.com/office/drawing/2014/main" id="{F1E510EB-BC14-5B48-8C3C-4D1095D69604}"/>
              </a:ext>
            </a:extLst>
          </p:cNvPr>
          <p:cNvSpPr txBox="1"/>
          <p:nvPr/>
        </p:nvSpPr>
        <p:spPr>
          <a:xfrm>
            <a:off x="313314" y="6202012"/>
            <a:ext cx="7006441" cy="738664"/>
          </a:xfrm>
          <a:prstGeom prst="rect">
            <a:avLst/>
          </a:prstGeom>
          <a:noFill/>
        </p:spPr>
        <p:txBody>
          <a:bodyPr wrap="square" rtlCol="0">
            <a:spAutoFit/>
          </a:bodyPr>
          <a:lstStyle/>
          <a:p>
            <a:r>
              <a:rPr lang="en-AU" sz="1400" i="1" dirty="0"/>
              <a:t>Republished with permission of Guilford Publications, from Scarborough (2001); permission conveyed through Copyright Clearance </a:t>
            </a:r>
            <a:r>
              <a:rPr lang="en-AU" sz="1400" i="1" dirty="0" err="1"/>
              <a:t>Center</a:t>
            </a:r>
            <a:r>
              <a:rPr lang="en-AU" sz="1400" i="1" dirty="0"/>
              <a:t>, Inc. </a:t>
            </a:r>
            <a:endParaRPr lang="en-AU" sz="1400" dirty="0"/>
          </a:p>
          <a:p>
            <a:endParaRPr lang="en-US" sz="1400" dirty="0"/>
          </a:p>
        </p:txBody>
      </p:sp>
    </p:spTree>
    <p:extLst>
      <p:ext uri="{BB962C8B-B14F-4D97-AF65-F5344CB8AC3E}">
        <p14:creationId xmlns:p14="http://schemas.microsoft.com/office/powerpoint/2010/main" val="135463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4F71-7E48-4E47-BB41-B0719F733E8C}"/>
              </a:ext>
            </a:extLst>
          </p:cNvPr>
          <p:cNvSpPr>
            <a:spLocks noGrp="1"/>
          </p:cNvSpPr>
          <p:nvPr>
            <p:ph type="title"/>
          </p:nvPr>
        </p:nvSpPr>
        <p:spPr>
          <a:xfrm>
            <a:off x="347312" y="621895"/>
            <a:ext cx="10515600" cy="1325563"/>
          </a:xfrm>
        </p:spPr>
        <p:txBody>
          <a:bodyPr>
            <a:normAutofit/>
          </a:bodyPr>
          <a:lstStyle/>
          <a:p>
            <a:r>
              <a:rPr lang="en-US" sz="4000" b="1" dirty="0">
                <a:latin typeface="Helvetica" pitchFamily="2" charset="0"/>
              </a:rPr>
              <a:t>How children learn to read</a:t>
            </a:r>
          </a:p>
        </p:txBody>
      </p:sp>
      <p:sp>
        <p:nvSpPr>
          <p:cNvPr id="4" name="Content Placeholder 2">
            <a:extLst>
              <a:ext uri="{FF2B5EF4-FFF2-40B4-BE49-F238E27FC236}">
                <a16:creationId xmlns:a16="http://schemas.microsoft.com/office/drawing/2014/main" id="{5BE1C636-C027-114E-B550-CECF308B987D}"/>
              </a:ext>
            </a:extLst>
          </p:cNvPr>
          <p:cNvSpPr>
            <a:spLocks noGrp="1"/>
          </p:cNvSpPr>
          <p:nvPr>
            <p:ph idx="1"/>
          </p:nvPr>
        </p:nvSpPr>
        <p:spPr>
          <a:xfrm>
            <a:off x="770823" y="1947458"/>
            <a:ext cx="10515600" cy="4351338"/>
          </a:xfrm>
        </p:spPr>
        <p:txBody>
          <a:bodyPr>
            <a:normAutofit/>
          </a:bodyPr>
          <a:lstStyle/>
          <a:p>
            <a:pPr marL="0" indent="0">
              <a:buNone/>
            </a:pPr>
            <a:r>
              <a:rPr lang="en-AU" sz="2000" dirty="0">
                <a:latin typeface="Helvetica" pitchFamily="2" charset="0"/>
              </a:rPr>
              <a:t>Evidence-based reading instruction is based on these major models and concepts in reading acquisition:</a:t>
            </a:r>
          </a:p>
          <a:p>
            <a:pPr marL="0" indent="0">
              <a:buNone/>
            </a:pPr>
            <a:endParaRPr lang="en-AU" sz="2000" dirty="0">
              <a:latin typeface="Helvetica" pitchFamily="2" charset="0"/>
            </a:endParaRPr>
          </a:p>
          <a:p>
            <a:r>
              <a:rPr lang="en-AU" sz="2000" dirty="0">
                <a:latin typeface="Helvetica" pitchFamily="2" charset="0"/>
              </a:rPr>
              <a:t>Five essential elements of reading instruction</a:t>
            </a:r>
          </a:p>
          <a:p>
            <a:r>
              <a:rPr lang="en-AU" sz="2000" dirty="0">
                <a:latin typeface="Helvetica" pitchFamily="2" charset="0"/>
              </a:rPr>
              <a:t>The Simple View of Reading</a:t>
            </a:r>
          </a:p>
          <a:p>
            <a:r>
              <a:rPr lang="en-AU" sz="2000" dirty="0">
                <a:latin typeface="Helvetica" pitchFamily="2" charset="0"/>
              </a:rPr>
              <a:t>Cognitive developmental processes in beginning and skilled reading</a:t>
            </a:r>
          </a:p>
          <a:p>
            <a:r>
              <a:rPr lang="en-AU" sz="2000" dirty="0">
                <a:latin typeface="Helvetica" pitchFamily="2" charset="0"/>
              </a:rPr>
              <a:t>Orthographic mapping</a:t>
            </a:r>
          </a:p>
          <a:p>
            <a:r>
              <a:rPr lang="en-AU" sz="2000" dirty="0">
                <a:latin typeface="Helvetica" pitchFamily="2" charset="0"/>
              </a:rPr>
              <a:t>Self-teaching</a:t>
            </a:r>
          </a:p>
          <a:p>
            <a:endParaRPr lang="en-AU" sz="2000" dirty="0">
              <a:latin typeface="Helvetica" pitchFamily="2" charset="0"/>
            </a:endParaRPr>
          </a:p>
        </p:txBody>
      </p:sp>
      <p:pic>
        <p:nvPicPr>
          <p:cNvPr id="5" name="Picture 4">
            <a:extLst>
              <a:ext uri="{FF2B5EF4-FFF2-40B4-BE49-F238E27FC236}">
                <a16:creationId xmlns:a16="http://schemas.microsoft.com/office/drawing/2014/main" id="{4CFC5CCF-37D2-3348-8D9E-19B9D163F4AC}"/>
              </a:ext>
            </a:extLst>
          </p:cNvPr>
          <p:cNvPicPr>
            <a:picLocks noChangeAspect="1"/>
          </p:cNvPicPr>
          <p:nvPr/>
        </p:nvPicPr>
        <p:blipFill>
          <a:blip r:embed="rId2"/>
          <a:stretch>
            <a:fillRect/>
          </a:stretch>
        </p:blipFill>
        <p:spPr>
          <a:xfrm>
            <a:off x="8844619" y="5979944"/>
            <a:ext cx="2865315" cy="512321"/>
          </a:xfrm>
          <a:prstGeom prst="rect">
            <a:avLst/>
          </a:prstGeom>
        </p:spPr>
      </p:pic>
    </p:spTree>
    <p:extLst>
      <p:ext uri="{BB962C8B-B14F-4D97-AF65-F5344CB8AC3E}">
        <p14:creationId xmlns:p14="http://schemas.microsoft.com/office/powerpoint/2010/main" val="1012023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ring Best Practice_July 2019" id="{ED7B379E-7049-CF48-863A-43DC5D83C582}" vid="{C9061000-03B7-EE47-A616-715F14980C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1757</TotalTime>
  <Words>3643</Words>
  <Application>Microsoft Macintosh PowerPoint</Application>
  <PresentationFormat>Widescreen</PresentationFormat>
  <Paragraphs>433</Paragraphs>
  <Slides>50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American Typewriter</vt:lpstr>
      <vt:lpstr>Arial</vt:lpstr>
      <vt:lpstr>ArialMT</vt:lpstr>
      <vt:lpstr>Calibri</vt:lpstr>
      <vt:lpstr>Calibri Light</vt:lpstr>
      <vt:lpstr>Courier New</vt:lpstr>
      <vt:lpstr>Helvetica</vt:lpstr>
      <vt:lpstr>Myriad Pro</vt:lpstr>
      <vt:lpstr>SkolarLatin</vt:lpstr>
      <vt:lpstr>Trebuchet MS</vt:lpstr>
      <vt:lpstr>Office Theme</vt:lpstr>
      <vt:lpstr>How the ‘Reading Wars’ are being fought in Australia</vt:lpstr>
      <vt:lpstr>About MultiLit</vt:lpstr>
      <vt:lpstr>MultiLit reading programs</vt:lpstr>
      <vt:lpstr>PowerPoint Presentation</vt:lpstr>
      <vt:lpstr>PowerPoint Presentation</vt:lpstr>
      <vt:lpstr>PowerPoint Presentation</vt:lpstr>
      <vt:lpstr>PowerPoint Presentation</vt:lpstr>
      <vt:lpstr>Teaching reading is a job for experts</vt:lpstr>
      <vt:lpstr>How children learn to read</vt:lpstr>
      <vt:lpstr>Evidence-based teaching: the five keys to reading</vt:lpstr>
      <vt:lpstr>The Simple View of Reading</vt:lpstr>
      <vt:lpstr>The Simple View of Reading</vt:lpstr>
      <vt:lpstr>Phonics has a crucial role in learning to read</vt:lpstr>
      <vt:lpstr>Beginning readers are different to skilled readers</vt:lpstr>
      <vt:lpstr>Getting from the phonological to the lexical route: Orthographic mapping</vt:lpstr>
      <vt:lpstr>The self-teaching hypothesis </vt:lpstr>
      <vt:lpstr>PowerPoint Presentation</vt:lpstr>
      <vt:lpstr>What is synthetic phonics?</vt:lpstr>
      <vt:lpstr>Synthetic phonics is strongly aligned to the scientific evidence of how children learn to read</vt:lpstr>
      <vt:lpstr>PowerPoint Presentation</vt:lpstr>
      <vt:lpstr>Open letter to the federal minister for education</vt:lpstr>
      <vt:lpstr>The Rowe Report (2005)</vt:lpstr>
      <vt:lpstr>PowerPoint Presentation</vt:lpstr>
      <vt:lpstr>The Rose Report (2006)</vt:lpstr>
      <vt:lpstr>Australian Curriculum was introduced in 2012</vt:lpstr>
      <vt:lpstr>Foundation</vt:lpstr>
      <vt:lpstr>Year 1</vt:lpstr>
      <vt:lpstr>Year 2</vt:lpstr>
      <vt:lpstr>Literacy Learning Progressions (2018)</vt:lpstr>
      <vt:lpstr>Example: Phonic knowledge and word recognition</vt:lpstr>
      <vt:lpstr>Australian Curriculum: definition of ‘decode’</vt:lpstr>
      <vt:lpstr>NSW Centre for Education Statistics and Evaluation (2017)</vt:lpstr>
      <vt:lpstr>NSW Centre for Education Statistics and Evaluation (2018-19)</vt:lpstr>
      <vt:lpstr>Reading Recovery is no longer a government-funded program in Australia</vt:lpstr>
      <vt:lpstr>Year 1 Phonics Screening Check</vt:lpstr>
      <vt:lpstr>Year 1 Phonics Screening Check study</vt:lpstr>
      <vt:lpstr>Year 1 Phonics Screening Check study</vt:lpstr>
      <vt:lpstr>Evidence for Learning</vt:lpstr>
      <vt:lpstr>MiniLit Learning Impact Fund Evaluation</vt:lpstr>
      <vt:lpstr>PowerPoint Presentation</vt:lpstr>
      <vt:lpstr>NAPLAN 2008 - 2019: Mean scores</vt:lpstr>
      <vt:lpstr>NAPLAN 2008 - 2019: % below minimum standard</vt:lpstr>
      <vt:lpstr>PowerPoint Presentation</vt:lpstr>
      <vt:lpstr>Initial Teacher Education</vt:lpstr>
      <vt:lpstr>Initial Teacher Education</vt:lpstr>
      <vt:lpstr>Initial Teacher Education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Sounding Out to Sight Words: the research base supporting the teaching of synthetic phonics</dc:title>
  <dc:creator>Jennifer Buckingham</dc:creator>
  <cp:lastModifiedBy>Jennifer Buckingham</cp:lastModifiedBy>
  <cp:revision>119</cp:revision>
  <dcterms:created xsi:type="dcterms:W3CDTF">2019-06-30T06:20:44Z</dcterms:created>
  <dcterms:modified xsi:type="dcterms:W3CDTF">2019-09-10T22:56:16Z</dcterms:modified>
</cp:coreProperties>
</file>